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65" r:id="rId4"/>
    <p:sldId id="260" r:id="rId5"/>
    <p:sldId id="268" r:id="rId6"/>
    <p:sldId id="267" r:id="rId7"/>
    <p:sldId id="258" r:id="rId8"/>
    <p:sldId id="269" r:id="rId9"/>
    <p:sldId id="270" r:id="rId10"/>
    <p:sldId id="271" r:id="rId11"/>
    <p:sldId id="263" r:id="rId12"/>
  </p:sldIdLst>
  <p:sldSz cx="18288000" cy="10287000"/>
  <p:notesSz cx="6858000" cy="9144000"/>
  <p:embeddedFontLst>
    <p:embeddedFont>
      <p:font typeface="Roboto" panose="02000000000000000000" pitchFamily="2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51F"/>
    <a:srgbClr val="1F3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AB402C-B14B-422B-A8E2-B19649BC596A}" v="18" dt="2024-10-16T03:00:40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43558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29775" y="4088040"/>
            <a:ext cx="9288593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 dirty="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DESTINI HUB</a:t>
            </a:r>
          </a:p>
        </p:txBody>
      </p:sp>
      <p:sp>
        <p:nvSpPr>
          <p:cNvPr id="8" name="TextBox 8"/>
          <p:cNvSpPr txBox="1"/>
          <p:nvPr/>
        </p:nvSpPr>
        <p:spPr>
          <a:xfrm rot="16200000">
            <a:off x="-638178" y="7010512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73384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794627" y="4105507"/>
            <a:ext cx="9288593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 dirty="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Q&amp;A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-669055" y="7212327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</p:spTree>
    <p:extLst>
      <p:ext uri="{BB962C8B-B14F-4D97-AF65-F5344CB8AC3E}">
        <p14:creationId xmlns:p14="http://schemas.microsoft.com/office/powerpoint/2010/main" val="232980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73384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794627" y="4105507"/>
            <a:ext cx="9288593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THANK YOU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-669055" y="7212327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94627" y="5795414"/>
            <a:ext cx="9288593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spc="-150" dirty="0">
                <a:solidFill>
                  <a:srgbClr val="101010"/>
                </a:solidFill>
                <a:latin typeface="Roboto"/>
                <a:ea typeface="Roboto"/>
                <a:cs typeface="Montserrat Classic"/>
                <a:sym typeface="Montserrat Classic"/>
              </a:rPr>
              <a:t>Email: CustomerSuccess@beck-technology.com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06960951-8E65-DCA7-F013-A8F0F12CF775}"/>
              </a:ext>
            </a:extLst>
          </p:cNvPr>
          <p:cNvGrpSpPr/>
          <p:nvPr/>
        </p:nvGrpSpPr>
        <p:grpSpPr>
          <a:xfrm>
            <a:off x="1415266" y="2421298"/>
            <a:ext cx="13560601" cy="5781465"/>
            <a:chOff x="0" y="0"/>
            <a:chExt cx="1624330" cy="745740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7D30F51-3F04-F467-3F6B-9E19BE2CDE7F}"/>
                </a:ext>
              </a:extLst>
            </p:cNvPr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03441E8-B8C5-6F45-D6E3-0AF3EFB7D12F}"/>
                </a:ext>
              </a:extLst>
            </p:cNvPr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AE56466-2423-A6F7-2628-365A7043D390}"/>
                </a:ext>
              </a:extLst>
            </p:cNvPr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9957"/>
            <a:ext cx="45719" cy="10287000"/>
            <a:chOff x="0" y="0"/>
            <a:chExt cx="13882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825" cy="2709333"/>
            </a:xfrm>
            <a:custGeom>
              <a:avLst/>
              <a:gdLst/>
              <a:ahLst/>
              <a:cxnLst/>
              <a:rect l="l" t="t" r="r" b="b"/>
              <a:pathLst>
                <a:path w="138825" h="2709333">
                  <a:moveTo>
                    <a:pt x="0" y="0"/>
                  </a:moveTo>
                  <a:lnTo>
                    <a:pt x="138825" y="0"/>
                  </a:lnTo>
                  <a:lnTo>
                    <a:pt x="1388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882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121140" y="1120140"/>
            <a:ext cx="45719" cy="18288000"/>
            <a:chOff x="0" y="0"/>
            <a:chExt cx="49682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82" cy="4816592"/>
            </a:xfrm>
            <a:custGeom>
              <a:avLst/>
              <a:gdLst/>
              <a:ahLst/>
              <a:cxnLst/>
              <a:rect l="l" t="t" r="r" b="b"/>
              <a:pathLst>
                <a:path w="49682" h="4816592">
                  <a:moveTo>
                    <a:pt x="0" y="0"/>
                  </a:moveTo>
                  <a:lnTo>
                    <a:pt x="49682" y="0"/>
                  </a:lnTo>
                  <a:lnTo>
                    <a:pt x="49682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682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630400" y="8621370"/>
            <a:ext cx="3201819" cy="1118282"/>
          </a:xfrm>
          <a:custGeom>
            <a:avLst/>
            <a:gdLst/>
            <a:ahLst/>
            <a:cxnLst/>
            <a:rect l="l" t="t" r="r" b="b"/>
            <a:pathLst>
              <a:path w="3201819" h="1118282">
                <a:moveTo>
                  <a:pt x="0" y="0"/>
                </a:moveTo>
                <a:lnTo>
                  <a:pt x="3201818" y="0"/>
                </a:lnTo>
                <a:lnTo>
                  <a:pt x="3201818" y="1118282"/>
                </a:lnTo>
                <a:lnTo>
                  <a:pt x="0" y="1118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29222" y="1738422"/>
            <a:ext cx="6448950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Heavy"/>
                <a:sym typeface="Montserrat Heavy"/>
              </a:rPr>
              <a:t>Why DESTINI HUB?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4ECC4-C56D-B61B-1942-9C356DDC2707}"/>
              </a:ext>
            </a:extLst>
          </p:cNvPr>
          <p:cNvSpPr txBox="1"/>
          <p:nvPr/>
        </p:nvSpPr>
        <p:spPr>
          <a:xfrm>
            <a:off x="1929222" y="2880592"/>
            <a:ext cx="150633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Speed up implementation and shorten time-to-value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Out-of-the-box content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customer setup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 spending less time during implementation</a:t>
            </a:r>
            <a:b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3600" dirty="0">
              <a:solidFill>
                <a:srgbClr val="1F303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Efficient workflows and ongoing value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Less upkeep of standard content as the product evolves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303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Ability to provide innovative content</a:t>
            </a:r>
          </a:p>
        </p:txBody>
      </p:sp>
    </p:spTree>
    <p:extLst>
      <p:ext uri="{BB962C8B-B14F-4D97-AF65-F5344CB8AC3E}">
        <p14:creationId xmlns:p14="http://schemas.microsoft.com/office/powerpoint/2010/main" val="380236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957"/>
            <a:ext cx="45719" cy="10287000"/>
            <a:chOff x="0" y="0"/>
            <a:chExt cx="13882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825" cy="2709333"/>
            </a:xfrm>
            <a:custGeom>
              <a:avLst/>
              <a:gdLst/>
              <a:ahLst/>
              <a:cxnLst/>
              <a:rect l="l" t="t" r="r" b="b"/>
              <a:pathLst>
                <a:path w="138825" h="2709333">
                  <a:moveTo>
                    <a:pt x="0" y="0"/>
                  </a:moveTo>
                  <a:lnTo>
                    <a:pt x="138825" y="0"/>
                  </a:lnTo>
                  <a:lnTo>
                    <a:pt x="1388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882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121140" y="1120140"/>
            <a:ext cx="45719" cy="18288000"/>
            <a:chOff x="0" y="0"/>
            <a:chExt cx="49682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82" cy="4816592"/>
            </a:xfrm>
            <a:custGeom>
              <a:avLst/>
              <a:gdLst/>
              <a:ahLst/>
              <a:cxnLst/>
              <a:rect l="l" t="t" r="r" b="b"/>
              <a:pathLst>
                <a:path w="49682" h="4816592">
                  <a:moveTo>
                    <a:pt x="0" y="0"/>
                  </a:moveTo>
                  <a:lnTo>
                    <a:pt x="49682" y="0"/>
                  </a:lnTo>
                  <a:lnTo>
                    <a:pt x="49682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682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630400" y="8621370"/>
            <a:ext cx="3201819" cy="1118282"/>
          </a:xfrm>
          <a:custGeom>
            <a:avLst/>
            <a:gdLst/>
            <a:ahLst/>
            <a:cxnLst/>
            <a:rect l="l" t="t" r="r" b="b"/>
            <a:pathLst>
              <a:path w="3201819" h="1118282">
                <a:moveTo>
                  <a:pt x="0" y="0"/>
                </a:moveTo>
                <a:lnTo>
                  <a:pt x="3201818" y="0"/>
                </a:lnTo>
                <a:lnTo>
                  <a:pt x="3201818" y="1118282"/>
                </a:lnTo>
                <a:lnTo>
                  <a:pt x="0" y="1118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29222" y="602348"/>
            <a:ext cx="6448950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 dirty="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Heavy"/>
                <a:sym typeface="Montserrat Heavy"/>
              </a:rPr>
              <a:t>HUB Levels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5F95C7-810D-5D19-1AE9-D34A5B79BA38}"/>
              </a:ext>
            </a:extLst>
          </p:cNvPr>
          <p:cNvSpPr/>
          <p:nvPr/>
        </p:nvSpPr>
        <p:spPr>
          <a:xfrm>
            <a:off x="1098121" y="1759876"/>
            <a:ext cx="5018091" cy="643264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B9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FB951F"/>
                </a:solidFill>
                <a:latin typeface="Roboto"/>
                <a:ea typeface="Roboto"/>
                <a:cs typeface="Roboto"/>
              </a:rPr>
              <a:t>Baseline HUB</a:t>
            </a:r>
            <a:endParaRPr lang="en-US" sz="3600" dirty="0">
              <a:solidFill>
                <a:srgbClr val="FB951F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Uncosted database with assemblies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Standard dashboard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Standard Power BI cost history dashboard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Four (4) standard reports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Standard customer success commitment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Access to Beck Tech training portal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Quarterly reviews with CRE team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550DD6-BF87-8A22-F0DF-DE24C0DFCCBF}"/>
              </a:ext>
            </a:extLst>
          </p:cNvPr>
          <p:cNvSpPr/>
          <p:nvPr/>
        </p:nvSpPr>
        <p:spPr>
          <a:xfrm>
            <a:off x="6799622" y="1763083"/>
            <a:ext cx="5014488" cy="641809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B9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dirty="0">
                <a:solidFill>
                  <a:srgbClr val="FB951F"/>
                </a:solidFill>
                <a:latin typeface="Roboto"/>
                <a:ea typeface="Roboto"/>
                <a:cs typeface="Roboto"/>
              </a:rPr>
              <a:t>HUB+</a:t>
            </a:r>
            <a:endParaRPr lang="en-US" dirty="0">
              <a:solidFill>
                <a:srgbClr val="FB951F"/>
              </a:solidFill>
              <a:latin typeface="Roboto"/>
              <a:ea typeface="Roboto"/>
              <a:cs typeface="Roboto"/>
            </a:endParaRPr>
          </a:p>
          <a:p>
            <a:endParaRPr lang="en-US" sz="20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Includes Baseline HUB, plus:</a:t>
            </a:r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HUB database with costs added through BNI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Additional customer success hours with hands-on training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Additional reports*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Additional dashboards*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* As additional functions are created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ED3330-3919-52DD-7FC3-BFACCB71E3FF}"/>
              </a:ext>
            </a:extLst>
          </p:cNvPr>
          <p:cNvSpPr/>
          <p:nvPr/>
        </p:nvSpPr>
        <p:spPr>
          <a:xfrm>
            <a:off x="12420648" y="1763082"/>
            <a:ext cx="5014488" cy="642684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B9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dirty="0">
                <a:solidFill>
                  <a:srgbClr val="FB951F"/>
                </a:solidFill>
                <a:latin typeface="Roboto"/>
                <a:ea typeface="Roboto"/>
                <a:cs typeface="Roboto"/>
              </a:rPr>
              <a:t>BNI Cost Database</a:t>
            </a:r>
            <a:endParaRPr lang="en-US" sz="3600" dirty="0">
              <a:solidFill>
                <a:srgbClr val="FB951F"/>
              </a:solidFill>
              <a:latin typeface="Roboto"/>
            </a:endParaRPr>
          </a:p>
          <a:p>
            <a:endParaRPr lang="en-US" sz="2400" b="1" dirty="0">
              <a:solidFill>
                <a:schemeClr val="bg1"/>
              </a:solidFill>
              <a:ea typeface="Roboto"/>
              <a:cs typeface="Roboto"/>
            </a:endParaRPr>
          </a:p>
          <a:p>
            <a:pPr marL="342900" indent="-342900">
              <a:spcAft>
                <a:spcPts val="100"/>
              </a:spcAft>
              <a:buFont typeface="Arial,Sans-Serif"/>
              <a:buChar char="•"/>
            </a:pPr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spcAft>
                <a:spcPts val="100"/>
              </a:spcAft>
              <a:buFont typeface="Arial,Sans-Serif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Additional direct access to BNI data</a:t>
            </a:r>
          </a:p>
          <a:p>
            <a:pPr marL="800100" lvl="1" indent="-342900">
              <a:spcAft>
                <a:spcPts val="100"/>
              </a:spcAft>
              <a:buFont typeface="Arial,Sans-Serif"/>
              <a:buChar char="•"/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Roughly 9500 line items</a:t>
            </a:r>
          </a:p>
          <a:p>
            <a:endParaRPr lang="en-US" sz="2000" b="1" dirty="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C2BFA12-B790-6806-985C-8602AAAE3C59}"/>
              </a:ext>
            </a:extLst>
          </p:cNvPr>
          <p:cNvSpPr txBox="1">
            <a:spLocks/>
          </p:cNvSpPr>
          <p:nvPr/>
        </p:nvSpPr>
        <p:spPr>
          <a:xfrm>
            <a:off x="5658" y="8965919"/>
            <a:ext cx="16078200" cy="777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latin typeface="Roboto"/>
                <a:ea typeface="Roboto"/>
                <a:cs typeface="Roboto"/>
              </a:rPr>
              <a:t>HUB will continually evolve with support from Customer Community</a:t>
            </a:r>
          </a:p>
        </p:txBody>
      </p:sp>
    </p:spTree>
    <p:extLst>
      <p:ext uri="{BB962C8B-B14F-4D97-AF65-F5344CB8AC3E}">
        <p14:creationId xmlns:p14="http://schemas.microsoft.com/office/powerpoint/2010/main" val="1600263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500955" y="9012429"/>
            <a:ext cx="2758345" cy="245871"/>
            <a:chOff x="0" y="0"/>
            <a:chExt cx="726478" cy="647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3228" y="3975970"/>
            <a:ext cx="6880452" cy="3990397"/>
            <a:chOff x="0" y="0"/>
            <a:chExt cx="1624330" cy="745740"/>
          </a:xfrm>
        </p:grpSpPr>
        <p:sp>
          <p:nvSpPr>
            <p:cNvPr id="8" name="Freeform 8"/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3162895"/>
            <a:ext cx="6448950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 dirty="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Heavy"/>
                <a:sym typeface="Montserrat Heavy"/>
              </a:rPr>
              <a:t>Updates &amp; New Content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4082053"/>
            <a:ext cx="6670557" cy="3456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All cost databases will be updated annually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New pricing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New/improved assemblies</a:t>
            </a:r>
          </a:p>
          <a:p>
            <a:pPr marL="800100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Distributed as a new DB into their hosted environment</a:t>
            </a:r>
            <a:br>
              <a:rPr lang="en-US" sz="2400" dirty="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</a:br>
            <a:endParaRPr lang="en-US" sz="2400" dirty="0">
              <a:solidFill>
                <a:srgbClr val="2D262A"/>
              </a:solidFill>
              <a:latin typeface="Roboto" panose="02000000000000000000" pitchFamily="2" charset="0"/>
              <a:ea typeface="Roboto" panose="02000000000000000000" pitchFamily="2" charset="0"/>
              <a:cs typeface="Montserrat Classic"/>
              <a:sym typeface="Montserrat Classic"/>
            </a:endParaRPr>
          </a:p>
          <a:p>
            <a:pPr marL="342900" indent="-3429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Other content will be added/updated as generated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85A88A5-2BFE-6F6A-6F28-D2146E1D7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91" r="1890" b="2351"/>
          <a:stretch/>
        </p:blipFill>
        <p:spPr>
          <a:xfrm>
            <a:off x="9614414" y="3441585"/>
            <a:ext cx="7165493" cy="4537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870929" y="1744987"/>
            <a:ext cx="3489971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Assembly Demo</a:t>
            </a:r>
          </a:p>
        </p:txBody>
      </p:sp>
      <p:pic>
        <p:nvPicPr>
          <p:cNvPr id="17" name="Assembly Demo">
            <a:hlinkClick r:id="" action="ppaction://media"/>
            <a:extLst>
              <a:ext uri="{FF2B5EF4-FFF2-40B4-BE49-F238E27FC236}">
                <a16:creationId xmlns:a16="http://schemas.microsoft.com/office/drawing/2014/main" id="{62408626-E27C-BED7-4615-7EDF90C4E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" y="1867045"/>
            <a:ext cx="12243547" cy="68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824257" y="5021395"/>
            <a:ext cx="5922266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200" dirty="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Heavy"/>
                <a:sym typeface="Montserrat Heavy"/>
              </a:rPr>
              <a:t>Export a copy of the HUB and your database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48343" y="1689741"/>
            <a:ext cx="4210957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Make the DB Yours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FA0C61-6A6C-9B6F-8E59-EF6CE415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6" t="2841" r="7420" b="2980"/>
          <a:stretch/>
        </p:blipFill>
        <p:spPr>
          <a:xfrm>
            <a:off x="9144001" y="3238740"/>
            <a:ext cx="6589486" cy="60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4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Replacing the Line Items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7737CB-0B8B-ABDE-5E99-6C45D2BC7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87" y="2413635"/>
            <a:ext cx="12720825" cy="73172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Copy the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66394-DA7F-E6EF-DD44-B87D370E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68" y="3031896"/>
            <a:ext cx="15289759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5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451977" y="952500"/>
            <a:ext cx="4807324" cy="123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Copy the Formulas and Variables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9464C8-1166-0FA2-716D-39EA4FCD3B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8" r="7244" b="26326"/>
          <a:stretch/>
        </p:blipFill>
        <p:spPr>
          <a:xfrm>
            <a:off x="1425388" y="2659506"/>
            <a:ext cx="12803724" cy="1872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5091B-DD56-0E23-DB10-8A2AE3CA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4" t="2756" r="15881" b="9380"/>
          <a:stretch/>
        </p:blipFill>
        <p:spPr>
          <a:xfrm>
            <a:off x="1425388" y="4789514"/>
            <a:ext cx="13075567" cy="423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221</Words>
  <Application>Microsoft Office PowerPoint</Application>
  <PresentationFormat>Custom</PresentationFormat>
  <Paragraphs>55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Roboto</vt:lpstr>
      <vt:lpstr>Arial,Sans-Serif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Project Proposal - Presentation</dc:title>
  <dc:creator>Bridget Arnott</dc:creator>
  <cp:lastModifiedBy>Bridget Arnott</cp:lastModifiedBy>
  <cp:revision>21</cp:revision>
  <dcterms:created xsi:type="dcterms:W3CDTF">2006-08-16T00:00:00Z</dcterms:created>
  <dcterms:modified xsi:type="dcterms:W3CDTF">2024-10-16T12:35:12Z</dcterms:modified>
  <dc:identifier>DAGO9wQqLX0</dc:identifier>
</cp:coreProperties>
</file>