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7" r:id="rId4"/>
    <p:sldId id="270" r:id="rId5"/>
    <p:sldId id="271" r:id="rId6"/>
    <p:sldId id="272" r:id="rId7"/>
    <p:sldId id="269" r:id="rId8"/>
    <p:sldId id="260" r:id="rId9"/>
    <p:sldId id="262" r:id="rId10"/>
    <p:sldId id="268" r:id="rId11"/>
    <p:sldId id="276" r:id="rId12"/>
    <p:sldId id="274" r:id="rId13"/>
    <p:sldId id="275" r:id="rId14"/>
    <p:sldId id="277" r:id="rId15"/>
  </p:sldIdLst>
  <p:sldSz cx="18288000" cy="10287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7587E3-E2BE-43D9-9972-2016D37036B8}">
          <p14:sldIdLst>
            <p14:sldId id="256"/>
            <p14:sldId id="261"/>
            <p14:sldId id="267"/>
            <p14:sldId id="270"/>
            <p14:sldId id="271"/>
            <p14:sldId id="272"/>
            <p14:sldId id="269"/>
            <p14:sldId id="260"/>
            <p14:sldId id="262"/>
            <p14:sldId id="268"/>
            <p14:sldId id="276"/>
            <p14:sldId id="274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591" autoAdjust="0"/>
  </p:normalViewPr>
  <p:slideViewPr>
    <p:cSldViewPr>
      <p:cViewPr varScale="1">
        <p:scale>
          <a:sx n="47" d="100"/>
          <a:sy n="47" d="100"/>
        </p:scale>
        <p:origin x="11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Arnott" userId="2b3c2331-0965-477f-bcfa-e34e5e9b113e" providerId="ADAL" clId="{74553976-93AD-4519-A416-80CA7A22316F}"/>
    <pc:docChg chg="modSld">
      <pc:chgData name="Bridget Arnott" userId="2b3c2331-0965-477f-bcfa-e34e5e9b113e" providerId="ADAL" clId="{74553976-93AD-4519-A416-80CA7A22316F}" dt="2024-10-09T22:19:27.535" v="2" actId="1037"/>
      <pc:docMkLst>
        <pc:docMk/>
      </pc:docMkLst>
      <pc:sldChg chg="modSp mod">
        <pc:chgData name="Bridget Arnott" userId="2b3c2331-0965-477f-bcfa-e34e5e9b113e" providerId="ADAL" clId="{74553976-93AD-4519-A416-80CA7A22316F}" dt="2024-10-09T22:19:27.535" v="2" actId="1037"/>
        <pc:sldMkLst>
          <pc:docMk/>
          <pc:sldMk cId="0" sldId="261"/>
        </pc:sldMkLst>
        <pc:spChg chg="mod">
          <ac:chgData name="Bridget Arnott" userId="2b3c2331-0965-477f-bcfa-e34e5e9b113e" providerId="ADAL" clId="{74553976-93AD-4519-A416-80CA7A22316F}" dt="2024-10-09T22:19:27.535" v="2" actId="1037"/>
          <ac:spMkLst>
            <pc:docMk/>
            <pc:sldMk cId="0" sldId="261"/>
            <ac:spMk id="16" creationId="{00000000-0000-0000-0000-000000000000}"/>
          </ac:spMkLst>
        </pc:spChg>
        <pc:picChg chg="mod">
          <ac:chgData name="Bridget Arnott" userId="2b3c2331-0965-477f-bcfa-e34e5e9b113e" providerId="ADAL" clId="{74553976-93AD-4519-A416-80CA7A22316F}" dt="2024-10-09T22:19:17.570" v="1" actId="14100"/>
          <ac:picMkLst>
            <pc:docMk/>
            <pc:sldMk cId="0" sldId="261"/>
            <ac:picMk id="24" creationId="{D773A9E4-47DC-25DE-D2BA-C781665D0D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0261-A2BF-451E-87AC-123895DDEA0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75556-4572-48E3-92C5-CB40121A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75556-4572-48E3-92C5-CB40121AC1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industry.com/awesome-resources-on-micro-learn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learn.e-limu.org/topic/view/?t=133&amp;c=150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cetasparaengordar.blogspot.com/2013/04/cupcakes-de-chocolat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558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514600" y="3086100"/>
            <a:ext cx="15621000" cy="1263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7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The Advantages of Online Learning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99657" y="4139593"/>
            <a:ext cx="14620025" cy="12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60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Micro &amp; Long-form Lessons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727475" y="7046231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1007" y="6804392"/>
            <a:ext cx="9288593" cy="96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ALLISON LEWIS</a:t>
            </a:r>
          </a:p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Learning &amp; Development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 descr="Dropping confett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4613"/>
          <a:stretch/>
        </p:blipFill>
        <p:spPr>
          <a:xfrm>
            <a:off x="12877800" y="3052486"/>
            <a:ext cx="4610100" cy="434195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657052"/>
            <a:ext cx="5922266" cy="5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Celebrating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391446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8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Certifications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0471" y="5021484"/>
            <a:ext cx="8115300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Certifications went live August 2023. This year so far…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76831-14D0-B4D8-02D3-FD60404435D4}"/>
              </a:ext>
            </a:extLst>
          </p:cNvPr>
          <p:cNvGrpSpPr/>
          <p:nvPr/>
        </p:nvGrpSpPr>
        <p:grpSpPr>
          <a:xfrm>
            <a:off x="1028700" y="5801069"/>
            <a:ext cx="4881934" cy="2241327"/>
            <a:chOff x="11744700" y="6653477"/>
            <a:chExt cx="4881934" cy="2241327"/>
          </a:xfrm>
        </p:grpSpPr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AFFAE635-492A-93B8-C476-D56A8A7AFFDE}"/>
                </a:ext>
              </a:extLst>
            </p:cNvPr>
            <p:cNvGrpSpPr/>
            <p:nvPr/>
          </p:nvGrpSpPr>
          <p:grpSpPr>
            <a:xfrm>
              <a:off x="11744700" y="6653477"/>
              <a:ext cx="4881934" cy="2241327"/>
              <a:chOff x="0" y="0"/>
              <a:chExt cx="1624330" cy="745740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4BB3A849-D50B-7D39-23C0-0A50DFD2E75F}"/>
                  </a:ext>
                </a:extLst>
              </p:cNvPr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6F8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7F3A7C53-F8E8-A172-E709-DD913E1D0035}"/>
                  </a:ext>
                </a:extLst>
              </p:cNvPr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8EA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09AE3CC0-6A45-3928-3378-0659D9543069}"/>
                  </a:ext>
                </a:extLst>
              </p:cNvPr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D94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1E54D6D2-D2C4-1554-8958-CE108B9EFCCC}"/>
                </a:ext>
              </a:extLst>
            </p:cNvPr>
            <p:cNvSpPr txBox="1"/>
            <p:nvPr/>
          </p:nvSpPr>
          <p:spPr>
            <a:xfrm>
              <a:off x="11774958" y="7143095"/>
              <a:ext cx="4813506" cy="136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64"/>
                </a:lnSpc>
              </a:pPr>
              <a:r>
                <a:rPr lang="en-US" sz="5600" b="1" dirty="0">
                  <a:solidFill>
                    <a:srgbClr val="203038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Ultra-Bold"/>
                  <a:sym typeface="Montserrat Ultra-Bold"/>
                </a:rPr>
                <a:t>338</a:t>
              </a:r>
            </a:p>
            <a:p>
              <a:pPr algn="ctr">
                <a:lnSpc>
                  <a:spcPts val="5264"/>
                </a:lnSpc>
              </a:pPr>
              <a:r>
                <a:rPr lang="en-US" sz="5600" b="1" dirty="0">
                  <a:solidFill>
                    <a:srgbClr val="203038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Ultra-Bold"/>
                  <a:sym typeface="Montserrat Ultra-Bold"/>
                </a:rPr>
                <a:t>achieved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5B8B6E-102F-6772-1DFD-8BFB54092E96}"/>
              </a:ext>
            </a:extLst>
          </p:cNvPr>
          <p:cNvGrpSpPr/>
          <p:nvPr/>
        </p:nvGrpSpPr>
        <p:grpSpPr>
          <a:xfrm>
            <a:off x="4962414" y="7659652"/>
            <a:ext cx="4881934" cy="2241327"/>
            <a:chOff x="11744700" y="6653477"/>
            <a:chExt cx="4881934" cy="2241327"/>
          </a:xfrm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5CED52E-DC5F-A250-F4CC-2C8952DAC4F3}"/>
                </a:ext>
              </a:extLst>
            </p:cNvPr>
            <p:cNvGrpSpPr/>
            <p:nvPr/>
          </p:nvGrpSpPr>
          <p:grpSpPr>
            <a:xfrm>
              <a:off x="11744700" y="6653477"/>
              <a:ext cx="4881934" cy="2241327"/>
              <a:chOff x="0" y="0"/>
              <a:chExt cx="1624330" cy="745740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79D2C349-0095-B143-B2BC-78A05DF117B6}"/>
                  </a:ext>
                </a:extLst>
              </p:cNvPr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6F8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9A5C49E4-93D3-00DA-C66C-CC3BD0C1FE98}"/>
                  </a:ext>
                </a:extLst>
              </p:cNvPr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8EA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C1915A9F-020C-D6A0-4F27-263245873E3B}"/>
                  </a:ext>
                </a:extLst>
              </p:cNvPr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57C0F0BE-E35C-792E-2533-9C0FF2F9715B}"/>
                </a:ext>
              </a:extLst>
            </p:cNvPr>
            <p:cNvSpPr txBox="1"/>
            <p:nvPr/>
          </p:nvSpPr>
          <p:spPr>
            <a:xfrm>
              <a:off x="11774958" y="7143095"/>
              <a:ext cx="4813506" cy="136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64"/>
                </a:lnSpc>
              </a:pPr>
              <a:r>
                <a:rPr lang="en-US" sz="5600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Ultra-Bold"/>
                  <a:sym typeface="Montserrat Ultra-Bold"/>
                </a:rPr>
                <a:t>70</a:t>
              </a:r>
            </a:p>
            <a:p>
              <a:pPr algn="ctr">
                <a:lnSpc>
                  <a:spcPts val="5264"/>
                </a:lnSpc>
              </a:pPr>
              <a:r>
                <a:rPr lang="en-US" sz="5600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Ultra-Bold"/>
                  <a:sym typeface="Montserrat Ultra-Bold"/>
                </a:rPr>
                <a:t>companies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18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8115300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5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Microlearning Resources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610100"/>
            <a:ext cx="1169670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MicrolearningCONF.com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7Taps.com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https://elearningindustry.com/awesome-resources-on-micro-learning</a:t>
            </a:r>
            <a:endParaRPr lang="en-US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Examples on Udemy and in our platform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 descr="Colorful candy jars on shelv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" b="2410"/>
          <a:stretch/>
        </p:blipFill>
        <p:spPr>
          <a:xfrm>
            <a:off x="12777842" y="3162895"/>
            <a:ext cx="5164377" cy="3341319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028700" y="495300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8115300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Your Learning Program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897289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8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Strategies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712248"/>
            <a:ext cx="8940800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Deliver content to your team in the way they will consume it best.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897698"/>
            <a:ext cx="44704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SharePoint Video Library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Learning </a:t>
            </a:r>
            <a:r>
              <a:rPr lang="en-US" sz="2400" dirty="0" err="1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Mgmt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System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YouTube Channel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Written Standard Operating Procedure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27700" y="6897698"/>
            <a:ext cx="447040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At the elevator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Near the water cooler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In the café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In a weekly email to the 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387158"/>
            <a:ext cx="44704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Microlearning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27700" y="6387158"/>
            <a:ext cx="44704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Post It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 descr="Blue megaphone on blue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7" b="6867"/>
          <a:stretch/>
        </p:blipFill>
        <p:spPr>
          <a:xfrm>
            <a:off x="11649057" y="3078632"/>
            <a:ext cx="6298588" cy="4075146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 descr="Rainbow of fresh vegetables and frui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14587"/>
          <a:stretch/>
        </p:blipFill>
        <p:spPr>
          <a:xfrm>
            <a:off x="12284966" y="3162300"/>
            <a:ext cx="5448300" cy="5131396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657052"/>
            <a:ext cx="5922266" cy="5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Keep 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391446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8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FRESH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166908"/>
            <a:ext cx="10629900" cy="2584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Update content ahead of launch of major changes when possible.</a:t>
            </a:r>
          </a:p>
          <a:p>
            <a:pPr algn="l">
              <a:lnSpc>
                <a:spcPts val="3359"/>
              </a:lnSpc>
            </a:pPr>
            <a:endParaRPr lang="en-US" sz="26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Keep the content in modules that can be isolated and updated once.</a:t>
            </a:r>
          </a:p>
          <a:p>
            <a:pPr algn="l">
              <a:lnSpc>
                <a:spcPts val="3359"/>
              </a:lnSpc>
            </a:pPr>
            <a:endParaRPr lang="en-US" sz="26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  <a:p>
            <a:pPr algn="l">
              <a:lnSpc>
                <a:spcPts val="3359"/>
              </a:lnSpc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Create a supplementary course for smaller updates.</a:t>
            </a:r>
          </a:p>
          <a:p>
            <a:pPr algn="l">
              <a:lnSpc>
                <a:spcPts val="3359"/>
              </a:lnSpc>
            </a:pPr>
            <a:endParaRPr lang="en-US" sz="26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29112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3384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93670" y="2114551"/>
            <a:ext cx="9288593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QUESTIONS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669055" y="7212327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E58FEF3-F07C-676A-777A-386DD0A8677C}"/>
              </a:ext>
            </a:extLst>
          </p:cNvPr>
          <p:cNvSpPr txBox="1"/>
          <p:nvPr/>
        </p:nvSpPr>
        <p:spPr>
          <a:xfrm>
            <a:off x="2710604" y="6018629"/>
            <a:ext cx="15112374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6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Want to connect on LinkedIn?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D813A51-C0F6-52B6-8A30-B10097DA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5138C-80B1-A2D1-196B-A625CD5B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544567"/>
            <a:ext cx="189574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9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88995" y="3372827"/>
            <a:ext cx="6448950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Beck Tech Training Portal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8994" y="4107221"/>
            <a:ext cx="11255405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https://becktechnologytraining.lessonly.com/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74140" y="6782258"/>
            <a:ext cx="2800350" cy="7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Lessons specific to your group.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7400" y="5747233"/>
            <a:ext cx="258073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Featured Learning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0214" y="5821588"/>
            <a:ext cx="258073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Topics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56179" y="5830060"/>
            <a:ext cx="258073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Lessons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86172" y="5747233"/>
            <a:ext cx="258073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Paths &amp; Certifications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54010" y="6762979"/>
            <a:ext cx="3199057" cy="258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Lessons &amp; Paths pertaining to certain topics such as DESTINI Estimator, Data Manager, Bid Day, or Specific Views within the software.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83393" y="6762979"/>
            <a:ext cx="2972110" cy="7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One off topics that can be taken alone.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86172" y="6687836"/>
            <a:ext cx="3919404" cy="183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Lessons linked together to complete a workflow.</a:t>
            </a:r>
          </a:p>
          <a:p>
            <a:pPr algn="l">
              <a:lnSpc>
                <a:spcPts val="2940"/>
              </a:lnSpc>
            </a:pPr>
            <a:endParaRPr lang="en-US" sz="24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  <a:p>
            <a:pPr algn="l">
              <a:lnSpc>
                <a:spcPts val="2940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Badges &amp; Certificates to show off your work.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16000" y="1621155"/>
            <a:ext cx="3489971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Menu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996386" y="532396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43ADE266-1459-53C8-4359-CAE3A106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0E70ECF-005E-B758-694D-AF3884A9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773A9E4-47DC-25DE-D2BA-C781665D0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599" y="2720580"/>
            <a:ext cx="2209801" cy="2209801"/>
          </a:xfrm>
          <a:prstGeom prst="rect">
            <a:avLst/>
          </a:prstGeom>
        </p:spPr>
      </p:pic>
      <p:pic>
        <p:nvPicPr>
          <p:cNvPr id="26" name="Graphic 25" descr="Classroom outline">
            <a:extLst>
              <a:ext uri="{FF2B5EF4-FFF2-40B4-BE49-F238E27FC236}">
                <a16:creationId xmlns:a16="http://schemas.microsoft.com/office/drawing/2014/main" id="{267E6C83-BF56-21F1-79FA-392625FF7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7375" y="5550978"/>
            <a:ext cx="914400" cy="914400"/>
          </a:xfrm>
          <a:prstGeom prst="rect">
            <a:avLst/>
          </a:prstGeom>
        </p:spPr>
      </p:pic>
      <p:pic>
        <p:nvPicPr>
          <p:cNvPr id="28" name="Graphic 27" descr="Ribbon outline">
            <a:extLst>
              <a:ext uri="{FF2B5EF4-FFF2-40B4-BE49-F238E27FC236}">
                <a16:creationId xmlns:a16="http://schemas.microsoft.com/office/drawing/2014/main" id="{471D013F-A43B-22EB-CB05-4FABE1551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54000" y="5558598"/>
            <a:ext cx="914400" cy="914400"/>
          </a:xfrm>
          <a:prstGeom prst="rect">
            <a:avLst/>
          </a:prstGeom>
        </p:spPr>
      </p:pic>
      <p:pic>
        <p:nvPicPr>
          <p:cNvPr id="30" name="Graphic 29" descr="Books on shelf outline">
            <a:extLst>
              <a:ext uri="{FF2B5EF4-FFF2-40B4-BE49-F238E27FC236}">
                <a16:creationId xmlns:a16="http://schemas.microsoft.com/office/drawing/2014/main" id="{80F08725-C7BB-62CF-09EB-8CB5AE56B8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2603" y="5550978"/>
            <a:ext cx="914400" cy="914400"/>
          </a:xfrm>
          <a:prstGeom prst="rect">
            <a:avLst/>
          </a:prstGeom>
        </p:spPr>
      </p:pic>
      <p:pic>
        <p:nvPicPr>
          <p:cNvPr id="32" name="Graphic 31" descr="Star outline">
            <a:extLst>
              <a:ext uri="{FF2B5EF4-FFF2-40B4-BE49-F238E27FC236}">
                <a16:creationId xmlns:a16="http://schemas.microsoft.com/office/drawing/2014/main" id="{E70A3F00-5621-3ED7-C3CC-EED11A4F12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86" y="555859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1000" y="4796216"/>
            <a:ext cx="5529634" cy="4462084"/>
            <a:chOff x="0" y="0"/>
            <a:chExt cx="1624330" cy="745740"/>
          </a:xfrm>
        </p:grpSpPr>
        <p:sp>
          <p:nvSpPr>
            <p:cNvPr id="8" name="Freeform 8"/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3162895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Lessons vs Microlessons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897289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the difference?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5504" y="4796216"/>
            <a:ext cx="5155601" cy="3534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600" u="sng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Lessons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Longer form.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Videos with step-by-step instructions.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Intent is for you to complete the steps in the software.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54000" y="7630250"/>
            <a:ext cx="4305300" cy="123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…AND Microlearning is fun!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28700" y="380804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3A756E3C-A84C-66B5-1C2D-17C2FA3571CE}"/>
              </a:ext>
            </a:extLst>
          </p:cNvPr>
          <p:cNvGrpSpPr/>
          <p:nvPr/>
        </p:nvGrpSpPr>
        <p:grpSpPr>
          <a:xfrm>
            <a:off x="6162507" y="4796217"/>
            <a:ext cx="5529634" cy="4431688"/>
            <a:chOff x="0" y="0"/>
            <a:chExt cx="1624330" cy="74574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53FC81D-E52C-F2E4-C692-321F4F69E777}"/>
                </a:ext>
              </a:extLst>
            </p:cNvPr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CBE2BC3-7565-18A5-46A9-82E7DB996C56}"/>
                </a:ext>
              </a:extLst>
            </p:cNvPr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752104A-6BC5-6204-79C9-428FD5FBCD92}"/>
                </a:ext>
              </a:extLst>
            </p:cNvPr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E381E0AE-76D4-0EA8-7A48-A76768F434CB}"/>
              </a:ext>
            </a:extLst>
          </p:cNvPr>
          <p:cNvSpPr txBox="1"/>
          <p:nvPr/>
        </p:nvSpPr>
        <p:spPr>
          <a:xfrm>
            <a:off x="6305179" y="4779538"/>
            <a:ext cx="5155601" cy="2934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600" u="sng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Microlessons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Short &amp; Succinct.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Listen and absorb.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Meant to provide meaningful content in a short span of time.</a:t>
            </a: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id="{03A0A50E-480F-3AD4-2DAE-BA96ACBF4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58" b="1058"/>
          <a:stretch/>
        </p:blipFill>
        <p:spPr>
          <a:xfrm>
            <a:off x="11049000" y="105232"/>
            <a:ext cx="7125207" cy="4609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101A9A-51A2-8596-AF13-6464B34F62F1}"/>
              </a:ext>
            </a:extLst>
          </p:cNvPr>
          <p:cNvSpPr txBox="1"/>
          <p:nvPr/>
        </p:nvSpPr>
        <p:spPr>
          <a:xfrm>
            <a:off x="14859000" y="4961699"/>
            <a:ext cx="3315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learn.e-limu.org/topic/view/?t=133&amp;c=15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4188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 is Microlearning?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152900"/>
            <a:ext cx="8940800" cy="326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Learning Trend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Short but helpful snippets of learning content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Most often completed while on the go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“Snackable” content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Easy to access in the flow of 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 to consume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 descr="Homemade cookies on blue tr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" b="1495"/>
          <a:stretch/>
        </p:blipFill>
        <p:spPr>
          <a:xfrm>
            <a:off x="10781793" y="3181945"/>
            <a:ext cx="7506207" cy="4856468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9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prinkle donu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904"/>
          <a:stretch/>
        </p:blipFill>
        <p:spPr>
          <a:xfrm>
            <a:off x="11220823" y="0"/>
            <a:ext cx="7067177" cy="53580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8700" y="3162895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Why is it popular?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712248"/>
            <a:ext cx="894080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is efficient and effective to learn new skills in a short amount of time, and is typically mobile-ready, self-directed, and can be completed at the learner’s convenience.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742AC0-8553-6D1F-63A1-DD67077AF026}"/>
              </a:ext>
            </a:extLst>
          </p:cNvPr>
          <p:cNvGrpSpPr/>
          <p:nvPr/>
        </p:nvGrpSpPr>
        <p:grpSpPr>
          <a:xfrm>
            <a:off x="1028700" y="6559773"/>
            <a:ext cx="4881934" cy="2241327"/>
            <a:chOff x="1028700" y="6559773"/>
            <a:chExt cx="4881934" cy="2241327"/>
          </a:xfrm>
        </p:grpSpPr>
        <p:grpSp>
          <p:nvGrpSpPr>
            <p:cNvPr id="7" name="Group 7"/>
            <p:cNvGrpSpPr/>
            <p:nvPr/>
          </p:nvGrpSpPr>
          <p:grpSpPr>
            <a:xfrm>
              <a:off x="1028700" y="6559773"/>
              <a:ext cx="4881934" cy="2241327"/>
              <a:chOff x="0" y="0"/>
              <a:chExt cx="1624330" cy="745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194772" y="6866211"/>
              <a:ext cx="4517498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Time-saving</a:t>
              </a:r>
            </a:p>
            <a:p>
              <a:pPr algn="l">
                <a:lnSpc>
                  <a:spcPts val="3359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Efficient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2FFC08-C39B-A48C-4799-E6B84420AAA6}"/>
              </a:ext>
            </a:extLst>
          </p:cNvPr>
          <p:cNvGrpSpPr/>
          <p:nvPr/>
        </p:nvGrpSpPr>
        <p:grpSpPr>
          <a:xfrm>
            <a:off x="6365548" y="6483573"/>
            <a:ext cx="4881934" cy="2302259"/>
            <a:chOff x="6338889" y="6438900"/>
            <a:chExt cx="4881934" cy="2241327"/>
          </a:xfrm>
        </p:grpSpPr>
        <p:grpSp>
          <p:nvGrpSpPr>
            <p:cNvPr id="11" name="Group 11"/>
            <p:cNvGrpSpPr/>
            <p:nvPr/>
          </p:nvGrpSpPr>
          <p:grpSpPr>
            <a:xfrm>
              <a:off x="6338889" y="6438900"/>
              <a:ext cx="4881934" cy="2241327"/>
              <a:chOff x="0" y="0"/>
              <a:chExt cx="1624330" cy="7457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582597" y="6882241"/>
              <a:ext cx="4517498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3200" dirty="0">
                  <a:solidFill>
                    <a:srgbClr val="2D262A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Mobile-ready</a:t>
              </a:r>
            </a:p>
            <a:p>
              <a:pPr algn="l">
                <a:lnSpc>
                  <a:spcPts val="3359"/>
                </a:lnSpc>
              </a:pPr>
              <a:r>
                <a:rPr lang="en-US" sz="3200" dirty="0">
                  <a:solidFill>
                    <a:srgbClr val="2D262A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Self-directed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28700" y="58529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826770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Why did we add it to our Library?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76700"/>
            <a:ext cx="8940800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Sometimes small, but important details get lost in the larger lessons.</a:t>
            </a:r>
            <a:b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Provides a different format for different types of learners.</a:t>
            </a:r>
            <a:b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Adds content for executives who need the high-level view, but not the details.</a:t>
            </a:r>
            <a:b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Y’all are smart! Sometimes you just need context to get you headed in the right direction.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50" b="17650"/>
          <a:stretch/>
        </p:blipFill>
        <p:spPr>
          <a:xfrm>
            <a:off x="10781793" y="3181945"/>
            <a:ext cx="7506207" cy="4856468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028700" y="342900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72CC8-3B6F-8D14-1383-C01E90991273}"/>
              </a:ext>
            </a:extLst>
          </p:cNvPr>
          <p:cNvSpPr txBox="1"/>
          <p:nvPr/>
        </p:nvSpPr>
        <p:spPr>
          <a:xfrm>
            <a:off x="10781793" y="8038413"/>
            <a:ext cx="7506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recetasparaengordar.blogspot.com/2013/04/cupcakes-de-chocolat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311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 descr="BBQ steak cooked on the gri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10180"/>
          <a:stretch/>
        </p:blipFill>
        <p:spPr>
          <a:xfrm>
            <a:off x="10781793" y="4186261"/>
            <a:ext cx="6477507" cy="6100739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028700" y="368208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Lessons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391446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 meat &amp; potatoes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4000" y="6620553"/>
            <a:ext cx="8571420" cy="2619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Basic Training is being refreshed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Admin Certification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Release specific – such as Alternates</a:t>
            </a:r>
          </a:p>
          <a:p>
            <a:pPr algn="l">
              <a:lnSpc>
                <a:spcPts val="3048"/>
              </a:lnSpc>
            </a:pPr>
            <a:endParaRPr lang="en-US" sz="4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0274" y="5886159"/>
            <a:ext cx="859092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New hires? Lessons will get them going faster!</a:t>
            </a:r>
          </a:p>
          <a:p>
            <a:pPr algn="l">
              <a:lnSpc>
                <a:spcPts val="3359"/>
              </a:lnSpc>
            </a:pPr>
            <a:endParaRPr lang="en-US" sz="32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 Bold"/>
              <a:sym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214785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acecar parked on the track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4805"/>
          <a:stretch/>
        </p:blipFill>
        <p:spPr>
          <a:xfrm>
            <a:off x="11220823" y="0"/>
            <a:ext cx="7067177" cy="53580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8700" y="3162895"/>
            <a:ext cx="8801100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Onboard New Employees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5576" y="4173736"/>
            <a:ext cx="8940800" cy="171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8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Utilize the Beck Tech Training Portal to get your new employees working in the program faster!</a:t>
            </a:r>
          </a:p>
          <a:p>
            <a:pPr algn="l">
              <a:lnSpc>
                <a:spcPts val="3359"/>
              </a:lnSpc>
            </a:pPr>
            <a:endParaRPr lang="en-US" sz="28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  <a:p>
            <a:pPr algn="l">
              <a:lnSpc>
                <a:spcPts val="3359"/>
              </a:lnSpc>
            </a:pPr>
            <a:r>
              <a:rPr lang="en-US" sz="28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3 crucial steps for success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742AC0-8553-6D1F-63A1-DD67077AF026}"/>
              </a:ext>
            </a:extLst>
          </p:cNvPr>
          <p:cNvGrpSpPr/>
          <p:nvPr/>
        </p:nvGrpSpPr>
        <p:grpSpPr>
          <a:xfrm>
            <a:off x="1028700" y="6559773"/>
            <a:ext cx="4881934" cy="2241327"/>
            <a:chOff x="1028700" y="6559773"/>
            <a:chExt cx="4881934" cy="2241327"/>
          </a:xfrm>
        </p:grpSpPr>
        <p:grpSp>
          <p:nvGrpSpPr>
            <p:cNvPr id="7" name="Group 7"/>
            <p:cNvGrpSpPr/>
            <p:nvPr/>
          </p:nvGrpSpPr>
          <p:grpSpPr>
            <a:xfrm>
              <a:off x="1028700" y="6559773"/>
              <a:ext cx="4881934" cy="2241327"/>
              <a:chOff x="0" y="0"/>
              <a:chExt cx="1624330" cy="745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194772" y="6866211"/>
              <a:ext cx="4517498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3200" dirty="0">
                  <a:solidFill>
                    <a:srgbClr val="2D262A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Take the courses in the Topic: 00-Start Here!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2FFC08-C39B-A48C-4799-E6B84420AAA6}"/>
              </a:ext>
            </a:extLst>
          </p:cNvPr>
          <p:cNvGrpSpPr/>
          <p:nvPr/>
        </p:nvGrpSpPr>
        <p:grpSpPr>
          <a:xfrm>
            <a:off x="6366907" y="6545138"/>
            <a:ext cx="4881934" cy="2241327"/>
            <a:chOff x="6338889" y="6438900"/>
            <a:chExt cx="4881934" cy="2241327"/>
          </a:xfrm>
        </p:grpSpPr>
        <p:grpSp>
          <p:nvGrpSpPr>
            <p:cNvPr id="11" name="Group 11"/>
            <p:cNvGrpSpPr/>
            <p:nvPr/>
          </p:nvGrpSpPr>
          <p:grpSpPr>
            <a:xfrm>
              <a:off x="6338889" y="6438900"/>
              <a:ext cx="4881934" cy="2241327"/>
              <a:chOff x="0" y="0"/>
              <a:chExt cx="1624330" cy="7457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582597" y="6882241"/>
              <a:ext cx="4517498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3200" dirty="0">
                  <a:solidFill>
                    <a:srgbClr val="2D262A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Munch on the Micro-lessons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18015-82F7-6EEF-AE7B-2B31627D1EB5}"/>
              </a:ext>
            </a:extLst>
          </p:cNvPr>
          <p:cNvGrpSpPr/>
          <p:nvPr/>
        </p:nvGrpSpPr>
        <p:grpSpPr>
          <a:xfrm>
            <a:off x="11901662" y="6516232"/>
            <a:ext cx="4978344" cy="2197710"/>
            <a:chOff x="6431838" y="6140287"/>
            <a:chExt cx="4978344" cy="2197710"/>
          </a:xfrm>
          <a:solidFill>
            <a:schemeClr val="accent4"/>
          </a:solidFill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260D0946-EF94-022A-86A0-9009E649EA67}"/>
                </a:ext>
              </a:extLst>
            </p:cNvPr>
            <p:cNvGrpSpPr/>
            <p:nvPr/>
          </p:nvGrpSpPr>
          <p:grpSpPr>
            <a:xfrm>
              <a:off x="6431838" y="6140287"/>
              <a:ext cx="4857616" cy="2197710"/>
              <a:chOff x="30926" y="-49676"/>
              <a:chExt cx="1616239" cy="731228"/>
            </a:xfrm>
            <a:grpFill/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1E1BFC4-5B6C-B6B3-9D13-A67518977C4A}"/>
                  </a:ext>
                </a:extLst>
              </p:cNvPr>
              <p:cNvSpPr/>
              <p:nvPr/>
            </p:nvSpPr>
            <p:spPr>
              <a:xfrm>
                <a:off x="71095" y="-15928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en-US" sz="2400" dirty="0"/>
              </a:p>
            </p:txBody>
          </p:sp>
          <p:sp>
            <p:nvSpPr>
              <p:cNvPr id="2" name="Freeform 14">
                <a:extLst>
                  <a:ext uri="{FF2B5EF4-FFF2-40B4-BE49-F238E27FC236}">
                    <a16:creationId xmlns:a16="http://schemas.microsoft.com/office/drawing/2014/main" id="{CD6725AC-3A06-3F99-D429-803FDB07EC57}"/>
                  </a:ext>
                </a:extLst>
              </p:cNvPr>
              <p:cNvSpPr/>
              <p:nvPr/>
            </p:nvSpPr>
            <p:spPr>
              <a:xfrm>
                <a:off x="30926" y="-49676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endParaRPr lang="en-US" sz="2400" dirty="0"/>
              </a:p>
            </p:txBody>
          </p:sp>
        </p:grpSp>
        <p:sp>
          <p:nvSpPr>
            <p:cNvPr id="30" name="TextBox 19">
              <a:extLst>
                <a:ext uri="{FF2B5EF4-FFF2-40B4-BE49-F238E27FC236}">
                  <a16:creationId xmlns:a16="http://schemas.microsoft.com/office/drawing/2014/main" id="{CE985AA9-94EC-8BF8-9BEB-1B5A3F54E50D}"/>
                </a:ext>
              </a:extLst>
            </p:cNvPr>
            <p:cNvSpPr txBox="1"/>
            <p:nvPr/>
          </p:nvSpPr>
          <p:spPr>
            <a:xfrm>
              <a:off x="6892684" y="6512037"/>
              <a:ext cx="4517498" cy="43601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3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Classic"/>
                  <a:sym typeface="Montserrat Classic"/>
                </a:rPr>
                <a:t>Practice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2708021"/>
            <a:ext cx="7441011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 you’ve done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699" y="3442415"/>
            <a:ext cx="7441011" cy="529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8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 BT Training Portal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257374"/>
            <a:ext cx="90297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Lessons completed through September 30,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2210" y="8104117"/>
            <a:ext cx="3230964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48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27%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53174" y="8104117"/>
            <a:ext cx="3230964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48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73%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2637" y="7359009"/>
            <a:ext cx="258073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New Customers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70162" y="7365296"/>
            <a:ext cx="390022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Long-time Customers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744700" y="3283173"/>
            <a:ext cx="4881934" cy="2241327"/>
            <a:chOff x="0" y="0"/>
            <a:chExt cx="1624330" cy="745740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813128" y="3848969"/>
            <a:ext cx="4813506" cy="136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4,000</a:t>
            </a:r>
          </a:p>
          <a:p>
            <a:pPr algn="ctr">
              <a:lnSpc>
                <a:spcPts val="5264"/>
              </a:lnSpc>
            </a:pPr>
            <a:r>
              <a:rPr lang="en-US" sz="56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Lessons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C18051D-7964-F299-5F0A-142B496286ED}"/>
              </a:ext>
            </a:extLst>
          </p:cNvPr>
          <p:cNvGrpSpPr/>
          <p:nvPr/>
        </p:nvGrpSpPr>
        <p:grpSpPr>
          <a:xfrm>
            <a:off x="11730753" y="6310869"/>
            <a:ext cx="4895881" cy="2241327"/>
            <a:chOff x="11730753" y="6653477"/>
            <a:chExt cx="4895881" cy="2241327"/>
          </a:xfrm>
        </p:grpSpPr>
        <p:grpSp>
          <p:nvGrpSpPr>
            <p:cNvPr id="19" name="Group 19"/>
            <p:cNvGrpSpPr/>
            <p:nvPr/>
          </p:nvGrpSpPr>
          <p:grpSpPr>
            <a:xfrm>
              <a:off x="11744700" y="6653477"/>
              <a:ext cx="4881934" cy="2241327"/>
              <a:chOff x="0" y="0"/>
              <a:chExt cx="1624330" cy="74574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6F8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8EA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D940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1730753" y="7077760"/>
              <a:ext cx="4813506" cy="136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64"/>
                </a:lnSpc>
              </a:pPr>
              <a:r>
                <a:rPr lang="en-US" sz="5600" b="1" dirty="0">
                  <a:solidFill>
                    <a:srgbClr val="203038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Ultra-Bold"/>
                  <a:sym typeface="Montserrat Ultra-Bold"/>
                </a:rPr>
                <a:t>2,000</a:t>
              </a:r>
            </a:p>
            <a:p>
              <a:pPr algn="ctr">
                <a:lnSpc>
                  <a:spcPts val="5264"/>
                </a:lnSpc>
              </a:pPr>
              <a:r>
                <a:rPr lang="en-US" sz="5600" b="1" dirty="0">
                  <a:solidFill>
                    <a:srgbClr val="203038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Ultra-Bold"/>
                  <a:sym typeface="Montserrat Ultra-Bold"/>
                </a:rPr>
                <a:t>People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043910" y="324367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A81C6C62-51AC-09CD-F33D-D5C1A8F6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412" y="6135864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0D63EF-3A55-A57C-0DE8-D6B8CFD4FF60}"/>
              </a:ext>
            </a:extLst>
          </p:cNvPr>
          <p:cNvGrpSpPr/>
          <p:nvPr/>
        </p:nvGrpSpPr>
        <p:grpSpPr>
          <a:xfrm>
            <a:off x="3886200" y="6163034"/>
            <a:ext cx="1875710" cy="914400"/>
            <a:chOff x="4448890" y="6163034"/>
            <a:chExt cx="1875710" cy="914400"/>
          </a:xfrm>
        </p:grpSpPr>
        <p:pic>
          <p:nvPicPr>
            <p:cNvPr id="47" name="Graphic 46" descr="Man with solid fill">
              <a:extLst>
                <a:ext uri="{FF2B5EF4-FFF2-40B4-BE49-F238E27FC236}">
                  <a16:creationId xmlns:a16="http://schemas.microsoft.com/office/drawing/2014/main" id="{7EBD6CBC-0A43-ACE8-F394-8712D701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8890" y="6163034"/>
              <a:ext cx="914400" cy="914400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4D48CF-59AF-850C-6112-C2F6886B6DE3}"/>
                </a:ext>
              </a:extLst>
            </p:cNvPr>
            <p:cNvGrpSpPr/>
            <p:nvPr/>
          </p:nvGrpSpPr>
          <p:grpSpPr>
            <a:xfrm>
              <a:off x="4924378" y="6163034"/>
              <a:ext cx="1400222" cy="914400"/>
              <a:chOff x="7743778" y="4572000"/>
              <a:chExt cx="1400222" cy="914400"/>
            </a:xfrm>
            <a:solidFill>
              <a:schemeClr val="tx1"/>
            </a:solidFill>
          </p:grpSpPr>
          <p:pic>
            <p:nvPicPr>
              <p:cNvPr id="45" name="Graphic 44" descr="Man with solid fill">
                <a:extLst>
                  <a:ext uri="{FF2B5EF4-FFF2-40B4-BE49-F238E27FC236}">
                    <a16:creationId xmlns:a16="http://schemas.microsoft.com/office/drawing/2014/main" id="{F34BE525-31A3-C4EC-7D19-7F18C98B0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29600" y="4572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6" name="Graphic 45" descr="Woman with solid fill">
                <a:extLst>
                  <a:ext uri="{FF2B5EF4-FFF2-40B4-BE49-F238E27FC236}">
                    <a16:creationId xmlns:a16="http://schemas.microsoft.com/office/drawing/2014/main" id="{0DD15387-B00B-C46A-D287-26EF8984B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743778" y="4572000"/>
                <a:ext cx="914400" cy="9144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ckTech2024">
      <a:dk1>
        <a:srgbClr val="FD9402"/>
      </a:dk1>
      <a:lt1>
        <a:sysClr val="window" lastClr="FFFFFF"/>
      </a:lt1>
      <a:dk2>
        <a:srgbClr val="203038"/>
      </a:dk2>
      <a:lt2>
        <a:srgbClr val="DFE7EC"/>
      </a:lt2>
      <a:accent1>
        <a:srgbClr val="FD9402"/>
      </a:accent1>
      <a:accent2>
        <a:srgbClr val="0033A0"/>
      </a:accent2>
      <a:accent3>
        <a:srgbClr val="8EA1A7"/>
      </a:accent3>
      <a:accent4>
        <a:srgbClr val="6F8085"/>
      </a:accent4>
      <a:accent5>
        <a:srgbClr val="F9423A"/>
      </a:accent5>
      <a:accent6>
        <a:srgbClr val="203038"/>
      </a:accent6>
      <a:hlink>
        <a:srgbClr val="0033A0"/>
      </a:hlink>
      <a:folHlink>
        <a:srgbClr val="8EA1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553</Words>
  <Application>Microsoft Office PowerPoint</Application>
  <PresentationFormat>Custom</PresentationFormat>
  <Paragraphs>118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Aptos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Project Proposal - Presentation</dc:title>
  <dc:creator>Bridget Arnott</dc:creator>
  <cp:lastModifiedBy>Bridget Arnott</cp:lastModifiedBy>
  <cp:revision>5</cp:revision>
  <dcterms:created xsi:type="dcterms:W3CDTF">2006-08-16T00:00:00Z</dcterms:created>
  <dcterms:modified xsi:type="dcterms:W3CDTF">2024-10-09T22:19:31Z</dcterms:modified>
  <dc:identifier>DAGO9wQqLX0</dc:identifier>
</cp:coreProperties>
</file>