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74" r:id="rId5"/>
    <p:sldId id="265" r:id="rId6"/>
    <p:sldId id="266" r:id="rId7"/>
    <p:sldId id="267" r:id="rId8"/>
    <p:sldId id="268" r:id="rId9"/>
    <p:sldId id="271" r:id="rId10"/>
    <p:sldId id="275" r:id="rId11"/>
    <p:sldId id="260" r:id="rId12"/>
    <p:sldId id="276" r:id="rId13"/>
    <p:sldId id="270" r:id="rId14"/>
    <p:sldId id="277" r:id="rId15"/>
    <p:sldId id="278" r:id="rId16"/>
    <p:sldId id="272" r:id="rId17"/>
    <p:sldId id="273" r:id="rId18"/>
  </p:sldIdLst>
  <p:sldSz cx="18288000" cy="10287000"/>
  <p:notesSz cx="6858000" cy="9144000"/>
  <p:embeddedFontLst>
    <p:embeddedFont>
      <p:font typeface="Roboto" panose="02000000000000000000" pitchFamily="2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4A8A2C-404E-4E85-9DB5-6DC13497A70F}" v="102" dt="2024-10-09T13:17:35.293"/>
    <p1510:client id="{098938F3-B783-4AD7-8B34-C992D972B34C}" v="16" dt="2024-10-09T13:25:46.2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802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dget Arnott" userId="2b3c2331-0965-477f-bcfa-e34e5e9b113e" providerId="ADAL" clId="{0631BC4A-A0E2-47BB-B15B-ADDF3DF6AF88}"/>
    <pc:docChg chg="delSld">
      <pc:chgData name="Bridget Arnott" userId="2b3c2331-0965-477f-bcfa-e34e5e9b113e" providerId="ADAL" clId="{0631BC4A-A0E2-47BB-B15B-ADDF3DF6AF88}" dt="2024-10-09T21:57:49.947" v="0" actId="47"/>
      <pc:docMkLst>
        <pc:docMk/>
      </pc:docMkLst>
      <pc:sldChg chg="del">
        <pc:chgData name="Bridget Arnott" userId="2b3c2331-0965-477f-bcfa-e34e5e9b113e" providerId="ADAL" clId="{0631BC4A-A0E2-47BB-B15B-ADDF3DF6AF88}" dt="2024-10-09T21:57:49.947" v="0" actId="47"/>
        <pc:sldMkLst>
          <pc:docMk/>
          <pc:sldMk cId="3802364701" sldId="26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89986-272E-4343-AECC-F2092DB4AF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CA42D-240F-47AE-B98D-70D07D880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22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CA42D-240F-47AE-B98D-70D07D880B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31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0790" y="0"/>
            <a:ext cx="212090" cy="5143500"/>
            <a:chOff x="0" y="0"/>
            <a:chExt cx="55859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859" cy="1354667"/>
            </a:xfrm>
            <a:custGeom>
              <a:avLst/>
              <a:gdLst/>
              <a:ahLst/>
              <a:cxnLst/>
              <a:rect l="l" t="t" r="r" b="b"/>
              <a:pathLst>
                <a:path w="55859" h="1354667">
                  <a:moveTo>
                    <a:pt x="0" y="0"/>
                  </a:moveTo>
                  <a:lnTo>
                    <a:pt x="55859" y="0"/>
                  </a:lnTo>
                  <a:lnTo>
                    <a:pt x="5585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D94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859" cy="139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743558" y="288284"/>
            <a:ext cx="4239856" cy="1480832"/>
          </a:xfrm>
          <a:custGeom>
            <a:avLst/>
            <a:gdLst/>
            <a:ahLst/>
            <a:cxnLst/>
            <a:rect l="l" t="t" r="r" b="b"/>
            <a:pathLst>
              <a:path w="4239856" h="1480832">
                <a:moveTo>
                  <a:pt x="0" y="0"/>
                </a:moveTo>
                <a:lnTo>
                  <a:pt x="4239856" y="0"/>
                </a:lnTo>
                <a:lnTo>
                  <a:pt x="4239856" y="1480832"/>
                </a:lnTo>
                <a:lnTo>
                  <a:pt x="0" y="1480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829775" y="4088040"/>
            <a:ext cx="9288593" cy="136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60"/>
              </a:lnSpc>
            </a:pPr>
            <a:r>
              <a:rPr lang="en-US" sz="9600">
                <a:solidFill>
                  <a:srgbClr val="203038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Ultra-Bold"/>
                <a:sym typeface="Montserrat Ultra-Bold"/>
              </a:rPr>
              <a:t>Retrospective: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29775" y="5238750"/>
            <a:ext cx="14107464" cy="2718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560"/>
              </a:lnSpc>
            </a:pPr>
            <a:r>
              <a:rPr lang="en-US" sz="9600">
                <a:solidFill>
                  <a:srgbClr val="FD9402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Ultra-Bold"/>
                <a:sym typeface="Montserrat Ultra-Bold"/>
              </a:rPr>
              <a:t>A Look Back at DESTINI Estimator Innovations</a:t>
            </a:r>
          </a:p>
        </p:txBody>
      </p:sp>
      <p:sp>
        <p:nvSpPr>
          <p:cNvPr id="8" name="TextBox 8"/>
          <p:cNvSpPr txBox="1"/>
          <p:nvPr/>
        </p:nvSpPr>
        <p:spPr>
          <a:xfrm rot="16200000">
            <a:off x="-638178" y="7010512"/>
            <a:ext cx="3974630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101010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"/>
                <a:sym typeface="Montserrat Classic"/>
              </a:rPr>
              <a:t>Beck-Technology.com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0790" y="0"/>
            <a:ext cx="212090" cy="5143500"/>
            <a:chOff x="0" y="0"/>
            <a:chExt cx="55859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859" cy="1354667"/>
            </a:xfrm>
            <a:custGeom>
              <a:avLst/>
              <a:gdLst/>
              <a:ahLst/>
              <a:cxnLst/>
              <a:rect l="l" t="t" r="r" b="b"/>
              <a:pathLst>
                <a:path w="55859" h="1354667">
                  <a:moveTo>
                    <a:pt x="0" y="0"/>
                  </a:moveTo>
                  <a:lnTo>
                    <a:pt x="55859" y="0"/>
                  </a:lnTo>
                  <a:lnTo>
                    <a:pt x="5585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D94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859" cy="139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743558" y="288284"/>
            <a:ext cx="4239856" cy="1480832"/>
          </a:xfrm>
          <a:custGeom>
            <a:avLst/>
            <a:gdLst/>
            <a:ahLst/>
            <a:cxnLst/>
            <a:rect l="l" t="t" r="r" b="b"/>
            <a:pathLst>
              <a:path w="4239856" h="1480832">
                <a:moveTo>
                  <a:pt x="0" y="0"/>
                </a:moveTo>
                <a:lnTo>
                  <a:pt x="4239856" y="0"/>
                </a:lnTo>
                <a:lnTo>
                  <a:pt x="4239856" y="1480832"/>
                </a:lnTo>
                <a:lnTo>
                  <a:pt x="0" y="1480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829775" y="4088040"/>
            <a:ext cx="15153639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560"/>
              </a:lnSpc>
            </a:pPr>
            <a:r>
              <a:rPr lang="en-US" sz="9600">
                <a:solidFill>
                  <a:srgbClr val="203038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Ultra-Bold"/>
                <a:sym typeface="Montserrat Ultra-Bold"/>
              </a:rPr>
              <a:t>Performance &amp; Stability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29775" y="5238750"/>
            <a:ext cx="14107464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560"/>
              </a:lnSpc>
            </a:pPr>
            <a:r>
              <a:rPr lang="en-US" sz="9600">
                <a:solidFill>
                  <a:srgbClr val="FD9402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Ultra-Bold"/>
                <a:sym typeface="Montserrat Ultra-Bold"/>
              </a:rPr>
              <a:t>Pencils Down</a:t>
            </a:r>
          </a:p>
        </p:txBody>
      </p:sp>
      <p:sp>
        <p:nvSpPr>
          <p:cNvPr id="8" name="TextBox 8"/>
          <p:cNvSpPr txBox="1"/>
          <p:nvPr/>
        </p:nvSpPr>
        <p:spPr>
          <a:xfrm rot="16200000">
            <a:off x="-638178" y="7010512"/>
            <a:ext cx="3974630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101010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"/>
                <a:sym typeface="Montserrat Classic"/>
              </a:rPr>
              <a:t>Beck-Technology.com</a:t>
            </a:r>
          </a:p>
        </p:txBody>
      </p:sp>
    </p:spTree>
    <p:extLst>
      <p:ext uri="{BB962C8B-B14F-4D97-AF65-F5344CB8AC3E}">
        <p14:creationId xmlns:p14="http://schemas.microsoft.com/office/powerpoint/2010/main" val="2688222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4500955" y="9012429"/>
            <a:ext cx="2758345" cy="245871"/>
            <a:chOff x="0" y="0"/>
            <a:chExt cx="726478" cy="647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26478" cy="64756"/>
            </a:xfrm>
            <a:custGeom>
              <a:avLst/>
              <a:gdLst/>
              <a:ahLst/>
              <a:cxnLst/>
              <a:rect l="l" t="t" r="r" b="b"/>
              <a:pathLst>
                <a:path w="726478" h="64756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D94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726478" cy="1028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5156093"/>
            <a:ext cx="4881934" cy="1275990"/>
            <a:chOff x="0" y="0"/>
            <a:chExt cx="1624330" cy="745740"/>
          </a:xfrm>
        </p:grpSpPr>
        <p:sp>
          <p:nvSpPr>
            <p:cNvPr id="8" name="Freeform 8"/>
            <p:cNvSpPr/>
            <p:nvPr/>
          </p:nvSpPr>
          <p:spPr>
            <a:xfrm>
              <a:off x="41910" y="43180"/>
              <a:ext cx="1576070" cy="697480"/>
            </a:xfrm>
            <a:custGeom>
              <a:avLst/>
              <a:gdLst/>
              <a:ahLst/>
              <a:cxnLst/>
              <a:rect l="l" t="t" r="r" b="b"/>
              <a:pathLst>
                <a:path w="1576070" h="697480">
                  <a:moveTo>
                    <a:pt x="0" y="0"/>
                  </a:moveTo>
                  <a:lnTo>
                    <a:pt x="1576070" y="0"/>
                  </a:lnTo>
                  <a:lnTo>
                    <a:pt x="1576070" y="697480"/>
                  </a:lnTo>
                  <a:lnTo>
                    <a:pt x="0" y="697480"/>
                  </a:lnTo>
                  <a:close/>
                </a:path>
              </a:pathLst>
            </a:custGeom>
            <a:solidFill>
              <a:srgbClr val="7783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35560" y="35560"/>
              <a:ext cx="1588770" cy="710180"/>
            </a:xfrm>
            <a:custGeom>
              <a:avLst/>
              <a:gdLst/>
              <a:ahLst/>
              <a:cxnLst/>
              <a:rect l="l" t="t" r="r" b="b"/>
              <a:pathLst>
                <a:path w="1588770" h="710180">
                  <a:moveTo>
                    <a:pt x="1588770" y="710180"/>
                  </a:moveTo>
                  <a:lnTo>
                    <a:pt x="0" y="710180"/>
                  </a:lnTo>
                  <a:lnTo>
                    <a:pt x="0" y="0"/>
                  </a:lnTo>
                  <a:lnTo>
                    <a:pt x="1588770" y="0"/>
                  </a:lnTo>
                  <a:lnTo>
                    <a:pt x="1588770" y="710180"/>
                  </a:lnTo>
                  <a:close/>
                  <a:moveTo>
                    <a:pt x="12700" y="697480"/>
                  </a:moveTo>
                  <a:lnTo>
                    <a:pt x="1576070" y="697480"/>
                  </a:lnTo>
                  <a:lnTo>
                    <a:pt x="1576070" y="12700"/>
                  </a:lnTo>
                  <a:lnTo>
                    <a:pt x="12700" y="12700"/>
                  </a:lnTo>
                  <a:lnTo>
                    <a:pt x="12700" y="697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576070" cy="697480"/>
            </a:xfrm>
            <a:custGeom>
              <a:avLst/>
              <a:gdLst/>
              <a:ahLst/>
              <a:cxnLst/>
              <a:rect l="l" t="t" r="r" b="b"/>
              <a:pathLst>
                <a:path w="1576070" h="697480">
                  <a:moveTo>
                    <a:pt x="0" y="0"/>
                  </a:moveTo>
                  <a:lnTo>
                    <a:pt x="1576070" y="0"/>
                  </a:lnTo>
                  <a:lnTo>
                    <a:pt x="1576070" y="697480"/>
                  </a:lnTo>
                  <a:lnTo>
                    <a:pt x="0" y="69748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338889" y="5156093"/>
            <a:ext cx="4881934" cy="1275990"/>
            <a:chOff x="0" y="0"/>
            <a:chExt cx="1624330" cy="745740"/>
          </a:xfrm>
        </p:grpSpPr>
        <p:sp>
          <p:nvSpPr>
            <p:cNvPr id="12" name="Freeform 12"/>
            <p:cNvSpPr/>
            <p:nvPr/>
          </p:nvSpPr>
          <p:spPr>
            <a:xfrm>
              <a:off x="41910" y="43180"/>
              <a:ext cx="1576070" cy="697480"/>
            </a:xfrm>
            <a:custGeom>
              <a:avLst/>
              <a:gdLst/>
              <a:ahLst/>
              <a:cxnLst/>
              <a:rect l="l" t="t" r="r" b="b"/>
              <a:pathLst>
                <a:path w="1576070" h="697480">
                  <a:moveTo>
                    <a:pt x="0" y="0"/>
                  </a:moveTo>
                  <a:lnTo>
                    <a:pt x="1576070" y="0"/>
                  </a:lnTo>
                  <a:lnTo>
                    <a:pt x="1576070" y="697480"/>
                  </a:lnTo>
                  <a:lnTo>
                    <a:pt x="0" y="697480"/>
                  </a:lnTo>
                  <a:close/>
                </a:path>
              </a:pathLst>
            </a:custGeom>
            <a:solidFill>
              <a:srgbClr val="7783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5560" y="35560"/>
              <a:ext cx="1588770" cy="710180"/>
            </a:xfrm>
            <a:custGeom>
              <a:avLst/>
              <a:gdLst/>
              <a:ahLst/>
              <a:cxnLst/>
              <a:rect l="l" t="t" r="r" b="b"/>
              <a:pathLst>
                <a:path w="1588770" h="710180">
                  <a:moveTo>
                    <a:pt x="1588770" y="710180"/>
                  </a:moveTo>
                  <a:lnTo>
                    <a:pt x="0" y="710180"/>
                  </a:lnTo>
                  <a:lnTo>
                    <a:pt x="0" y="0"/>
                  </a:lnTo>
                  <a:lnTo>
                    <a:pt x="1588770" y="0"/>
                  </a:lnTo>
                  <a:lnTo>
                    <a:pt x="1588770" y="710180"/>
                  </a:lnTo>
                  <a:close/>
                  <a:moveTo>
                    <a:pt x="12700" y="697480"/>
                  </a:moveTo>
                  <a:lnTo>
                    <a:pt x="1576070" y="697480"/>
                  </a:lnTo>
                  <a:lnTo>
                    <a:pt x="1576070" y="12700"/>
                  </a:lnTo>
                  <a:lnTo>
                    <a:pt x="12700" y="12700"/>
                  </a:lnTo>
                  <a:lnTo>
                    <a:pt x="12700" y="697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1576070" cy="697480"/>
            </a:xfrm>
            <a:custGeom>
              <a:avLst/>
              <a:gdLst/>
              <a:ahLst/>
              <a:cxnLst/>
              <a:rect l="l" t="t" r="r" b="b"/>
              <a:pathLst>
                <a:path w="1576070" h="697480">
                  <a:moveTo>
                    <a:pt x="0" y="0"/>
                  </a:moveTo>
                  <a:lnTo>
                    <a:pt x="1576070" y="0"/>
                  </a:lnTo>
                  <a:lnTo>
                    <a:pt x="1576070" y="697480"/>
                  </a:lnTo>
                  <a:lnTo>
                    <a:pt x="0" y="69748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3162895"/>
            <a:ext cx="6448950" cy="52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4200" b="1">
                <a:solidFill>
                  <a:srgbClr val="203038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Heavy"/>
                <a:sym typeface="Montserrat Heavy"/>
              </a:rPr>
              <a:t>Performance &amp; Stability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3897289"/>
            <a:ext cx="6448950" cy="52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4200" b="1">
                <a:solidFill>
                  <a:srgbClr val="FD9402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Heavy"/>
                <a:sym typeface="Montserrat Heavy"/>
              </a:rPr>
              <a:t>Pencils Down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41316" y="5385287"/>
            <a:ext cx="3311655" cy="878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2D262A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"/>
                <a:sym typeface="Montserrat Classic"/>
              </a:rPr>
              <a:t>Open estimates up to </a:t>
            </a:r>
            <a:r>
              <a:rPr lang="en-US" sz="3600" b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"/>
                <a:sym typeface="Montserrat Classic"/>
              </a:rPr>
              <a:t>70%</a:t>
            </a:r>
            <a:r>
              <a:rPr lang="en-US" sz="2400">
                <a:solidFill>
                  <a:srgbClr val="2D262A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"/>
                <a:sym typeface="Montserrat Classic"/>
              </a:rPr>
              <a:t> faster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846011" y="5311397"/>
            <a:ext cx="3722644" cy="878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2D262A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"/>
                <a:sym typeface="Montserrat Classic"/>
              </a:rPr>
              <a:t>Launching Estimator up to </a:t>
            </a:r>
            <a:r>
              <a:rPr lang="en-US" sz="3600" b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"/>
                <a:sym typeface="Montserrat Classic"/>
              </a:rPr>
              <a:t>60%</a:t>
            </a:r>
            <a:r>
              <a:rPr lang="en-US" sz="2400">
                <a:solidFill>
                  <a:srgbClr val="2D262A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"/>
                <a:sym typeface="Montserrat Classic"/>
              </a:rPr>
              <a:t> faster</a:t>
            </a:r>
          </a:p>
        </p:txBody>
      </p:sp>
      <p:sp>
        <p:nvSpPr>
          <p:cNvPr id="21" name="Freeform 21"/>
          <p:cNvSpPr/>
          <p:nvPr/>
        </p:nvSpPr>
        <p:spPr>
          <a:xfrm>
            <a:off x="1028700" y="264573"/>
            <a:ext cx="3756690" cy="1356582"/>
          </a:xfrm>
          <a:custGeom>
            <a:avLst/>
            <a:gdLst/>
            <a:ahLst/>
            <a:cxnLst/>
            <a:rect l="l" t="t" r="r" b="b"/>
            <a:pathLst>
              <a:path w="3756690" h="1356582">
                <a:moveTo>
                  <a:pt x="0" y="0"/>
                </a:moveTo>
                <a:lnTo>
                  <a:pt x="3756690" y="0"/>
                </a:lnTo>
                <a:lnTo>
                  <a:pt x="3756690" y="1356582"/>
                </a:lnTo>
                <a:lnTo>
                  <a:pt x="0" y="1356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บันทึกการพูดคุยเรื่อง tuning performance กันนิดหน่อย">
            <a:extLst>
              <a:ext uri="{FF2B5EF4-FFF2-40B4-BE49-F238E27FC236}">
                <a16:creationId xmlns:a16="http://schemas.microsoft.com/office/drawing/2014/main" id="{F37F5FBC-A265-0893-19FD-7142E9CC1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758" y="-2805"/>
            <a:ext cx="6923242" cy="390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11">
            <a:extLst>
              <a:ext uri="{FF2B5EF4-FFF2-40B4-BE49-F238E27FC236}">
                <a16:creationId xmlns:a16="http://schemas.microsoft.com/office/drawing/2014/main" id="{CE6B6951-EDBA-13A6-CAA5-5C48427C56B5}"/>
              </a:ext>
            </a:extLst>
          </p:cNvPr>
          <p:cNvGrpSpPr/>
          <p:nvPr/>
        </p:nvGrpSpPr>
        <p:grpSpPr>
          <a:xfrm>
            <a:off x="883654" y="7079103"/>
            <a:ext cx="4881934" cy="1275990"/>
            <a:chOff x="0" y="0"/>
            <a:chExt cx="1624330" cy="745740"/>
          </a:xfrm>
        </p:grpSpPr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D7C3EB1A-9307-3279-F03C-0DEA671D7838}"/>
                </a:ext>
              </a:extLst>
            </p:cNvPr>
            <p:cNvSpPr/>
            <p:nvPr/>
          </p:nvSpPr>
          <p:spPr>
            <a:xfrm>
              <a:off x="41910" y="43180"/>
              <a:ext cx="1576070" cy="697480"/>
            </a:xfrm>
            <a:custGeom>
              <a:avLst/>
              <a:gdLst/>
              <a:ahLst/>
              <a:cxnLst/>
              <a:rect l="l" t="t" r="r" b="b"/>
              <a:pathLst>
                <a:path w="1576070" h="697480">
                  <a:moveTo>
                    <a:pt x="0" y="0"/>
                  </a:moveTo>
                  <a:lnTo>
                    <a:pt x="1576070" y="0"/>
                  </a:lnTo>
                  <a:lnTo>
                    <a:pt x="1576070" y="697480"/>
                  </a:lnTo>
                  <a:lnTo>
                    <a:pt x="0" y="697480"/>
                  </a:lnTo>
                  <a:close/>
                </a:path>
              </a:pathLst>
            </a:custGeom>
            <a:solidFill>
              <a:srgbClr val="7783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BA9880B1-DD10-8ADA-24A5-20D9BCF3DFF6}"/>
                </a:ext>
              </a:extLst>
            </p:cNvPr>
            <p:cNvSpPr/>
            <p:nvPr/>
          </p:nvSpPr>
          <p:spPr>
            <a:xfrm>
              <a:off x="35560" y="35560"/>
              <a:ext cx="1588770" cy="710180"/>
            </a:xfrm>
            <a:custGeom>
              <a:avLst/>
              <a:gdLst/>
              <a:ahLst/>
              <a:cxnLst/>
              <a:rect l="l" t="t" r="r" b="b"/>
              <a:pathLst>
                <a:path w="1588770" h="710180">
                  <a:moveTo>
                    <a:pt x="1588770" y="710180"/>
                  </a:moveTo>
                  <a:lnTo>
                    <a:pt x="0" y="710180"/>
                  </a:lnTo>
                  <a:lnTo>
                    <a:pt x="0" y="0"/>
                  </a:lnTo>
                  <a:lnTo>
                    <a:pt x="1588770" y="0"/>
                  </a:lnTo>
                  <a:lnTo>
                    <a:pt x="1588770" y="710180"/>
                  </a:lnTo>
                  <a:close/>
                  <a:moveTo>
                    <a:pt x="12700" y="697480"/>
                  </a:moveTo>
                  <a:lnTo>
                    <a:pt x="1576070" y="697480"/>
                  </a:lnTo>
                  <a:lnTo>
                    <a:pt x="1576070" y="12700"/>
                  </a:lnTo>
                  <a:lnTo>
                    <a:pt x="12700" y="12700"/>
                  </a:lnTo>
                  <a:lnTo>
                    <a:pt x="12700" y="697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33B81AFC-2018-D928-F5AD-8C6783FB3E3E}"/>
                </a:ext>
              </a:extLst>
            </p:cNvPr>
            <p:cNvSpPr/>
            <p:nvPr/>
          </p:nvSpPr>
          <p:spPr>
            <a:xfrm>
              <a:off x="0" y="0"/>
              <a:ext cx="1576070" cy="697480"/>
            </a:xfrm>
            <a:custGeom>
              <a:avLst/>
              <a:gdLst/>
              <a:ahLst/>
              <a:cxnLst/>
              <a:rect l="l" t="t" r="r" b="b"/>
              <a:pathLst>
                <a:path w="1576070" h="697480">
                  <a:moveTo>
                    <a:pt x="0" y="0"/>
                  </a:moveTo>
                  <a:lnTo>
                    <a:pt x="1576070" y="0"/>
                  </a:lnTo>
                  <a:lnTo>
                    <a:pt x="1576070" y="697480"/>
                  </a:lnTo>
                  <a:lnTo>
                    <a:pt x="0" y="69748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19">
            <a:extLst>
              <a:ext uri="{FF2B5EF4-FFF2-40B4-BE49-F238E27FC236}">
                <a16:creationId xmlns:a16="http://schemas.microsoft.com/office/drawing/2014/main" id="{C19C67B9-A166-D5D3-A614-D96F00B85292}"/>
              </a:ext>
            </a:extLst>
          </p:cNvPr>
          <p:cNvSpPr txBox="1"/>
          <p:nvPr/>
        </p:nvSpPr>
        <p:spPr>
          <a:xfrm>
            <a:off x="1907293" y="7240118"/>
            <a:ext cx="2936422" cy="878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2D262A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"/>
                <a:sym typeface="Montserrat Classic"/>
              </a:rPr>
              <a:t>Data Entry up to </a:t>
            </a:r>
            <a:r>
              <a:rPr lang="en-US" sz="3600" b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"/>
                <a:sym typeface="Montserrat Classic"/>
              </a:rPr>
              <a:t>80%</a:t>
            </a:r>
            <a:r>
              <a:rPr lang="en-US" sz="2400">
                <a:solidFill>
                  <a:srgbClr val="2D262A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"/>
                <a:sym typeface="Montserrat Classic"/>
              </a:rPr>
              <a:t> faster</a:t>
            </a:r>
          </a:p>
        </p:txBody>
      </p:sp>
      <p:grpSp>
        <p:nvGrpSpPr>
          <p:cNvPr id="27" name="Group 11">
            <a:extLst>
              <a:ext uri="{FF2B5EF4-FFF2-40B4-BE49-F238E27FC236}">
                <a16:creationId xmlns:a16="http://schemas.microsoft.com/office/drawing/2014/main" id="{98487080-2072-4143-5078-7D0812E101E8}"/>
              </a:ext>
            </a:extLst>
          </p:cNvPr>
          <p:cNvGrpSpPr/>
          <p:nvPr/>
        </p:nvGrpSpPr>
        <p:grpSpPr>
          <a:xfrm>
            <a:off x="6319804" y="7070411"/>
            <a:ext cx="4881934" cy="1275990"/>
            <a:chOff x="0" y="0"/>
            <a:chExt cx="1624330" cy="745740"/>
          </a:xfrm>
        </p:grpSpPr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BD01EB9C-7614-60B5-4DFD-E09CD306D946}"/>
                </a:ext>
              </a:extLst>
            </p:cNvPr>
            <p:cNvSpPr/>
            <p:nvPr/>
          </p:nvSpPr>
          <p:spPr>
            <a:xfrm>
              <a:off x="41910" y="43180"/>
              <a:ext cx="1576070" cy="697480"/>
            </a:xfrm>
            <a:custGeom>
              <a:avLst/>
              <a:gdLst/>
              <a:ahLst/>
              <a:cxnLst/>
              <a:rect l="l" t="t" r="r" b="b"/>
              <a:pathLst>
                <a:path w="1576070" h="697480">
                  <a:moveTo>
                    <a:pt x="0" y="0"/>
                  </a:moveTo>
                  <a:lnTo>
                    <a:pt x="1576070" y="0"/>
                  </a:lnTo>
                  <a:lnTo>
                    <a:pt x="1576070" y="697480"/>
                  </a:lnTo>
                  <a:lnTo>
                    <a:pt x="0" y="697480"/>
                  </a:lnTo>
                  <a:close/>
                </a:path>
              </a:pathLst>
            </a:custGeom>
            <a:solidFill>
              <a:srgbClr val="7783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1A52169E-E3D9-7FEE-5493-4C4D013B1BD1}"/>
                </a:ext>
              </a:extLst>
            </p:cNvPr>
            <p:cNvSpPr/>
            <p:nvPr/>
          </p:nvSpPr>
          <p:spPr>
            <a:xfrm>
              <a:off x="35560" y="35560"/>
              <a:ext cx="1588770" cy="710180"/>
            </a:xfrm>
            <a:custGeom>
              <a:avLst/>
              <a:gdLst/>
              <a:ahLst/>
              <a:cxnLst/>
              <a:rect l="l" t="t" r="r" b="b"/>
              <a:pathLst>
                <a:path w="1588770" h="710180">
                  <a:moveTo>
                    <a:pt x="1588770" y="710180"/>
                  </a:moveTo>
                  <a:lnTo>
                    <a:pt x="0" y="710180"/>
                  </a:lnTo>
                  <a:lnTo>
                    <a:pt x="0" y="0"/>
                  </a:lnTo>
                  <a:lnTo>
                    <a:pt x="1588770" y="0"/>
                  </a:lnTo>
                  <a:lnTo>
                    <a:pt x="1588770" y="710180"/>
                  </a:lnTo>
                  <a:close/>
                  <a:moveTo>
                    <a:pt x="12700" y="697480"/>
                  </a:moveTo>
                  <a:lnTo>
                    <a:pt x="1576070" y="697480"/>
                  </a:lnTo>
                  <a:lnTo>
                    <a:pt x="1576070" y="12700"/>
                  </a:lnTo>
                  <a:lnTo>
                    <a:pt x="12700" y="12700"/>
                  </a:lnTo>
                  <a:lnTo>
                    <a:pt x="12700" y="697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88E622E3-046C-0531-DF2D-5F25C41670E8}"/>
                </a:ext>
              </a:extLst>
            </p:cNvPr>
            <p:cNvSpPr/>
            <p:nvPr/>
          </p:nvSpPr>
          <p:spPr>
            <a:xfrm>
              <a:off x="0" y="0"/>
              <a:ext cx="1576070" cy="697480"/>
            </a:xfrm>
            <a:custGeom>
              <a:avLst/>
              <a:gdLst/>
              <a:ahLst/>
              <a:cxnLst/>
              <a:rect l="l" t="t" r="r" b="b"/>
              <a:pathLst>
                <a:path w="1576070" h="697480">
                  <a:moveTo>
                    <a:pt x="0" y="0"/>
                  </a:moveTo>
                  <a:lnTo>
                    <a:pt x="1576070" y="0"/>
                  </a:lnTo>
                  <a:lnTo>
                    <a:pt x="1576070" y="697480"/>
                  </a:lnTo>
                  <a:lnTo>
                    <a:pt x="0" y="69748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TextBox 19">
            <a:extLst>
              <a:ext uri="{FF2B5EF4-FFF2-40B4-BE49-F238E27FC236}">
                <a16:creationId xmlns:a16="http://schemas.microsoft.com/office/drawing/2014/main" id="{44B27439-1704-9844-05A3-52DE5143FFA7}"/>
              </a:ext>
            </a:extLst>
          </p:cNvPr>
          <p:cNvSpPr txBox="1"/>
          <p:nvPr/>
        </p:nvSpPr>
        <p:spPr>
          <a:xfrm>
            <a:off x="7237060" y="7227895"/>
            <a:ext cx="3154298" cy="878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2D262A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"/>
                <a:sym typeface="Montserrat Classic"/>
              </a:rPr>
              <a:t>Critical issues reported down </a:t>
            </a:r>
            <a:r>
              <a:rPr lang="en-US" sz="3600" b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"/>
                <a:sym typeface="Montserrat Classic"/>
              </a:rPr>
              <a:t>75%</a:t>
            </a:r>
            <a:r>
              <a:rPr lang="en-US" sz="2400">
                <a:solidFill>
                  <a:srgbClr val="2D262A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"/>
                <a:sym typeface="Montserrat Classic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0790" y="0"/>
            <a:ext cx="212090" cy="5143500"/>
            <a:chOff x="0" y="0"/>
            <a:chExt cx="55859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859" cy="1354667"/>
            </a:xfrm>
            <a:custGeom>
              <a:avLst/>
              <a:gdLst/>
              <a:ahLst/>
              <a:cxnLst/>
              <a:rect l="l" t="t" r="r" b="b"/>
              <a:pathLst>
                <a:path w="55859" h="1354667">
                  <a:moveTo>
                    <a:pt x="0" y="0"/>
                  </a:moveTo>
                  <a:lnTo>
                    <a:pt x="55859" y="0"/>
                  </a:lnTo>
                  <a:lnTo>
                    <a:pt x="5585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D94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859" cy="139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743558" y="288284"/>
            <a:ext cx="4239856" cy="1480832"/>
          </a:xfrm>
          <a:custGeom>
            <a:avLst/>
            <a:gdLst/>
            <a:ahLst/>
            <a:cxnLst/>
            <a:rect l="l" t="t" r="r" b="b"/>
            <a:pathLst>
              <a:path w="4239856" h="1480832">
                <a:moveTo>
                  <a:pt x="0" y="0"/>
                </a:moveTo>
                <a:lnTo>
                  <a:pt x="4239856" y="0"/>
                </a:lnTo>
                <a:lnTo>
                  <a:pt x="4239856" y="1480832"/>
                </a:lnTo>
                <a:lnTo>
                  <a:pt x="0" y="1480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829775" y="4088040"/>
            <a:ext cx="15153639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560"/>
              </a:lnSpc>
            </a:pPr>
            <a:r>
              <a:rPr lang="en-US" sz="9600">
                <a:solidFill>
                  <a:srgbClr val="203038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Ultra-Bold"/>
                <a:sym typeface="Montserrat Ultra-Bold"/>
              </a:rPr>
              <a:t>Next-Generation Estimator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29775" y="5238750"/>
            <a:ext cx="14107464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560"/>
              </a:lnSpc>
            </a:pPr>
            <a:r>
              <a:rPr lang="en-US" sz="9600">
                <a:solidFill>
                  <a:srgbClr val="FD9402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Ultra-Bold"/>
                <a:sym typeface="Montserrat Ultra-Bold"/>
              </a:rPr>
              <a:t>The Future</a:t>
            </a:r>
          </a:p>
        </p:txBody>
      </p:sp>
      <p:sp>
        <p:nvSpPr>
          <p:cNvPr id="8" name="TextBox 8"/>
          <p:cNvSpPr txBox="1"/>
          <p:nvPr/>
        </p:nvSpPr>
        <p:spPr>
          <a:xfrm rot="16200000">
            <a:off x="-638178" y="7010512"/>
            <a:ext cx="3974630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101010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"/>
                <a:sym typeface="Montserrat Classic"/>
              </a:rPr>
              <a:t>Beck-Technology.com</a:t>
            </a:r>
          </a:p>
        </p:txBody>
      </p:sp>
    </p:spTree>
    <p:extLst>
      <p:ext uri="{BB962C8B-B14F-4D97-AF65-F5344CB8AC3E}">
        <p14:creationId xmlns:p14="http://schemas.microsoft.com/office/powerpoint/2010/main" val="3491673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3769329" y="952500"/>
            <a:ext cx="3489971" cy="1242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40"/>
              </a:lnSpc>
            </a:pPr>
            <a:r>
              <a:rPr lang="en-US" sz="3600">
                <a:solidFill>
                  <a:srgbClr val="101010"/>
                </a:solidFill>
                <a:latin typeface="Roboto"/>
                <a:ea typeface="Roboto"/>
                <a:sym typeface="Montserrat Classic Bold"/>
              </a:rPr>
              <a:t>Browser vs </a:t>
            </a:r>
            <a:endParaRPr lang="en-US">
              <a:solidFill>
                <a:srgbClr val="000000"/>
              </a:solidFill>
              <a:latin typeface="Calibri"/>
              <a:ea typeface="Roboto"/>
              <a:cs typeface="Calibri"/>
            </a:endParaRPr>
          </a:p>
          <a:p>
            <a:pPr algn="r">
              <a:lnSpc>
                <a:spcPts val="5040"/>
              </a:lnSpc>
            </a:pPr>
            <a:r>
              <a:rPr lang="en-US" sz="3600">
                <a:solidFill>
                  <a:srgbClr val="101010"/>
                </a:solidFill>
                <a:latin typeface="Roboto"/>
                <a:ea typeface="Roboto"/>
                <a:sym typeface="Montserrat Classic Bold"/>
              </a:rPr>
              <a:t>Thick Client</a:t>
            </a:r>
            <a:endParaRPr lang="en-US">
              <a:cs typeface="Calibri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4500955" y="2413635"/>
            <a:ext cx="2758345" cy="245871"/>
            <a:chOff x="0" y="0"/>
            <a:chExt cx="726478" cy="647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6478" cy="64756"/>
            </a:xfrm>
            <a:custGeom>
              <a:avLst/>
              <a:gdLst/>
              <a:ahLst/>
              <a:cxnLst/>
              <a:rect l="l" t="t" r="r" b="b"/>
              <a:pathLst>
                <a:path w="726478" h="64756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D94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26478" cy="1028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264573"/>
            <a:ext cx="3756690" cy="1356582"/>
          </a:xfrm>
          <a:custGeom>
            <a:avLst/>
            <a:gdLst/>
            <a:ahLst/>
            <a:cxnLst/>
            <a:rect l="l" t="t" r="r" b="b"/>
            <a:pathLst>
              <a:path w="3756690" h="1356582">
                <a:moveTo>
                  <a:pt x="0" y="0"/>
                </a:moveTo>
                <a:lnTo>
                  <a:pt x="3756690" y="0"/>
                </a:lnTo>
                <a:lnTo>
                  <a:pt x="3756690" y="1356582"/>
                </a:lnTo>
                <a:lnTo>
                  <a:pt x="0" y="1356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390E6F-4663-B9F7-08E3-411E6659D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42" y="1961612"/>
            <a:ext cx="10495835" cy="73315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57C866-19D5-44E5-4399-65736EB41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045" y="3174349"/>
            <a:ext cx="11818719" cy="682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49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3769329" y="952500"/>
            <a:ext cx="3489971" cy="1242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40"/>
              </a:lnSpc>
            </a:pPr>
            <a:r>
              <a:rPr lang="en-US" sz="3600">
                <a:solidFill>
                  <a:srgbClr val="101010"/>
                </a:solidFill>
                <a:latin typeface="Roboto"/>
                <a:ea typeface="Roboto"/>
                <a:sym typeface="Montserrat Classic Bold"/>
              </a:rPr>
              <a:t>Deployment</a:t>
            </a:r>
            <a:br>
              <a:rPr lang="en-US" sz="3600">
                <a:solidFill>
                  <a:srgbClr val="101010"/>
                </a:solidFill>
                <a:latin typeface="Roboto"/>
                <a:ea typeface="Roboto"/>
                <a:sym typeface="Montserrat Classic Bold"/>
              </a:rPr>
            </a:br>
            <a:r>
              <a:rPr lang="en-US" sz="3600">
                <a:solidFill>
                  <a:srgbClr val="101010"/>
                </a:solidFill>
                <a:latin typeface="Roboto"/>
                <a:ea typeface="Roboto"/>
                <a:sym typeface="Montserrat Classic Bold"/>
              </a:rPr>
              <a:t>Options</a:t>
            </a:r>
            <a:endParaRPr lang="en-US">
              <a:cs typeface="Calibri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4500955" y="2413635"/>
            <a:ext cx="2758345" cy="245871"/>
            <a:chOff x="0" y="0"/>
            <a:chExt cx="726478" cy="647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6478" cy="64756"/>
            </a:xfrm>
            <a:custGeom>
              <a:avLst/>
              <a:gdLst/>
              <a:ahLst/>
              <a:cxnLst/>
              <a:rect l="l" t="t" r="r" b="b"/>
              <a:pathLst>
                <a:path w="726478" h="64756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D94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26478" cy="1028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264573"/>
            <a:ext cx="3756690" cy="1356582"/>
          </a:xfrm>
          <a:custGeom>
            <a:avLst/>
            <a:gdLst/>
            <a:ahLst/>
            <a:cxnLst/>
            <a:rect l="l" t="t" r="r" b="b"/>
            <a:pathLst>
              <a:path w="3756690" h="1356582">
                <a:moveTo>
                  <a:pt x="0" y="0"/>
                </a:moveTo>
                <a:lnTo>
                  <a:pt x="3756690" y="0"/>
                </a:lnTo>
                <a:lnTo>
                  <a:pt x="3756690" y="1356582"/>
                </a:lnTo>
                <a:lnTo>
                  <a:pt x="0" y="13565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30" name="Picture 6" descr="Check out the new Microsoft Windows logo designed by Apple | Cult of Mac">
            <a:extLst>
              <a:ext uri="{FF2B5EF4-FFF2-40B4-BE49-F238E27FC236}">
                <a16:creationId xmlns:a16="http://schemas.microsoft.com/office/drawing/2014/main" id="{7ACE0A2C-B68C-75F7-2C8B-8FF7436AF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044" y="3959766"/>
            <a:ext cx="6063766" cy="606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CAA1B5E-EE93-15AC-D7F7-21FE8BA41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199" y="1907453"/>
            <a:ext cx="7266763" cy="604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37BFD0-CC9E-2644-FDD1-6B71AB3F1F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337" y="7194592"/>
            <a:ext cx="7754432" cy="319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15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3769329" y="952500"/>
            <a:ext cx="3489971" cy="1242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40"/>
              </a:lnSpc>
            </a:pPr>
            <a:r>
              <a:rPr lang="en-US" sz="3600">
                <a:solidFill>
                  <a:srgbClr val="101010"/>
                </a:solidFill>
                <a:latin typeface="Roboto"/>
                <a:ea typeface="Roboto"/>
                <a:sym typeface="Montserrat Classic Bold"/>
              </a:rPr>
              <a:t>Next-Gen</a:t>
            </a:r>
            <a:br>
              <a:rPr lang="en-US" sz="3600">
                <a:solidFill>
                  <a:srgbClr val="101010"/>
                </a:solidFill>
                <a:latin typeface="Roboto"/>
                <a:ea typeface="Roboto"/>
                <a:sym typeface="Montserrat Classic Bold"/>
              </a:rPr>
            </a:br>
            <a:r>
              <a:rPr lang="en-US" sz="3600">
                <a:solidFill>
                  <a:srgbClr val="101010"/>
                </a:solidFill>
                <a:latin typeface="Roboto"/>
                <a:ea typeface="Roboto"/>
                <a:sym typeface="Montserrat Classic Bold"/>
              </a:rPr>
              <a:t>Estimator</a:t>
            </a:r>
            <a:endParaRPr lang="en-US">
              <a:cs typeface="Calibri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4500955" y="2413635"/>
            <a:ext cx="2758345" cy="245871"/>
            <a:chOff x="0" y="0"/>
            <a:chExt cx="726478" cy="647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6478" cy="64756"/>
            </a:xfrm>
            <a:custGeom>
              <a:avLst/>
              <a:gdLst/>
              <a:ahLst/>
              <a:cxnLst/>
              <a:rect l="l" t="t" r="r" b="b"/>
              <a:pathLst>
                <a:path w="726478" h="64756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D94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26478" cy="1028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264573"/>
            <a:ext cx="3756690" cy="1356582"/>
          </a:xfrm>
          <a:custGeom>
            <a:avLst/>
            <a:gdLst/>
            <a:ahLst/>
            <a:cxnLst/>
            <a:rect l="l" t="t" r="r" b="b"/>
            <a:pathLst>
              <a:path w="3756690" h="1356582">
                <a:moveTo>
                  <a:pt x="0" y="0"/>
                </a:moveTo>
                <a:lnTo>
                  <a:pt x="3756690" y="0"/>
                </a:lnTo>
                <a:lnTo>
                  <a:pt x="3756690" y="1356582"/>
                </a:lnTo>
                <a:lnTo>
                  <a:pt x="0" y="1356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50" name="Picture 2" descr="REST API">
            <a:extLst>
              <a:ext uri="{FF2B5EF4-FFF2-40B4-BE49-F238E27FC236}">
                <a16:creationId xmlns:a16="http://schemas.microsoft.com/office/drawing/2014/main" id="{0386C4FE-BEE3-3814-0DAA-34D3F049F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542" y="1641761"/>
            <a:ext cx="4412916" cy="456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61394C-140E-D33C-3CD0-DE2517FD5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345" y="6642571"/>
            <a:ext cx="4273770" cy="3530781"/>
          </a:xfrm>
          <a:prstGeom prst="rect">
            <a:avLst/>
          </a:prstGeom>
        </p:spPr>
      </p:pic>
      <p:pic>
        <p:nvPicPr>
          <p:cNvPr id="2058" name="Picture 10" descr="2C Processor (2CP) Completes SOC2 Type 2 Attestation">
            <a:extLst>
              <a:ext uri="{FF2B5EF4-FFF2-40B4-BE49-F238E27FC236}">
                <a16:creationId xmlns:a16="http://schemas.microsoft.com/office/drawing/2014/main" id="{657A2EFF-3183-56CE-CDEF-5D10BC639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540" y="6044401"/>
            <a:ext cx="3183784" cy="404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ndustrial Engineering: September 2020">
            <a:extLst>
              <a:ext uri="{FF2B5EF4-FFF2-40B4-BE49-F238E27FC236}">
                <a16:creationId xmlns:a16="http://schemas.microsoft.com/office/drawing/2014/main" id="{68BB27D3-B3EB-BC84-B89D-5327C0021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3749" y="6206847"/>
            <a:ext cx="4951356" cy="396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2D6F6F-C12A-1AF0-5A7B-515CE869D7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6237" y="2280536"/>
            <a:ext cx="4009057" cy="40509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98A3B5-0DC1-010E-0B46-9A4A61897C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02757" y="2901586"/>
            <a:ext cx="4762348" cy="28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63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3769329" y="952500"/>
            <a:ext cx="3489971" cy="123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40"/>
              </a:lnSpc>
            </a:pPr>
            <a:r>
              <a:rPr lang="en-US" sz="3600">
                <a:solidFill>
                  <a:srgbClr val="101010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 Bold"/>
                <a:sym typeface="Montserrat Classic Bold"/>
              </a:rPr>
              <a:t>Next-Gen</a:t>
            </a:r>
          </a:p>
          <a:p>
            <a:pPr algn="r">
              <a:lnSpc>
                <a:spcPts val="5040"/>
              </a:lnSpc>
            </a:pPr>
            <a:r>
              <a:rPr lang="en-US" sz="3600">
                <a:solidFill>
                  <a:srgbClr val="101010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 Bold"/>
                <a:sym typeface="Montserrat Classic Bold"/>
              </a:rPr>
              <a:t>Estimator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500955" y="2413635"/>
            <a:ext cx="2758345" cy="245871"/>
            <a:chOff x="0" y="0"/>
            <a:chExt cx="726478" cy="647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6478" cy="64756"/>
            </a:xfrm>
            <a:custGeom>
              <a:avLst/>
              <a:gdLst/>
              <a:ahLst/>
              <a:cxnLst/>
              <a:rect l="l" t="t" r="r" b="b"/>
              <a:pathLst>
                <a:path w="726478" h="64756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D94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26478" cy="1028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264573"/>
            <a:ext cx="3756690" cy="1356582"/>
          </a:xfrm>
          <a:custGeom>
            <a:avLst/>
            <a:gdLst/>
            <a:ahLst/>
            <a:cxnLst/>
            <a:rect l="l" t="t" r="r" b="b"/>
            <a:pathLst>
              <a:path w="3756690" h="1356582">
                <a:moveTo>
                  <a:pt x="0" y="0"/>
                </a:moveTo>
                <a:lnTo>
                  <a:pt x="3756690" y="0"/>
                </a:lnTo>
                <a:lnTo>
                  <a:pt x="3756690" y="1356582"/>
                </a:lnTo>
                <a:lnTo>
                  <a:pt x="0" y="13565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W - Estimator Next Generation">
            <a:hlinkClick r:id="" action="ppaction://media"/>
            <a:extLst>
              <a:ext uri="{FF2B5EF4-FFF2-40B4-BE49-F238E27FC236}">
                <a16:creationId xmlns:a16="http://schemas.microsoft.com/office/drawing/2014/main" id="{A2987E58-3EB8-0760-3CEA-BA50BCA365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681" y="2536570"/>
            <a:ext cx="13811250" cy="765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3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2084148" y="952500"/>
            <a:ext cx="5175153" cy="1237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040"/>
              </a:lnSpc>
            </a:pPr>
            <a:r>
              <a:rPr lang="en-US" sz="3600">
                <a:solidFill>
                  <a:srgbClr val="101010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 Bold"/>
                <a:sym typeface="Montserrat Classic Bold"/>
              </a:rPr>
              <a:t>No Save/Refresh</a:t>
            </a:r>
          </a:p>
          <a:p>
            <a:pPr algn="r">
              <a:lnSpc>
                <a:spcPts val="5040"/>
              </a:lnSpc>
            </a:pPr>
            <a:r>
              <a:rPr lang="en-US" sz="3600">
                <a:solidFill>
                  <a:srgbClr val="101010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 Bold"/>
                <a:sym typeface="Montserrat Classic Bold"/>
              </a:rPr>
              <a:t>What does that mean?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500955" y="2413635"/>
            <a:ext cx="2758345" cy="245871"/>
            <a:chOff x="0" y="0"/>
            <a:chExt cx="726478" cy="647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6478" cy="64756"/>
            </a:xfrm>
            <a:custGeom>
              <a:avLst/>
              <a:gdLst/>
              <a:ahLst/>
              <a:cxnLst/>
              <a:rect l="l" t="t" r="r" b="b"/>
              <a:pathLst>
                <a:path w="726478" h="64756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D94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26478" cy="1028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264573"/>
            <a:ext cx="3756690" cy="1356582"/>
          </a:xfrm>
          <a:custGeom>
            <a:avLst/>
            <a:gdLst/>
            <a:ahLst/>
            <a:cxnLst/>
            <a:rect l="l" t="t" r="r" b="b"/>
            <a:pathLst>
              <a:path w="3756690" h="1356582">
                <a:moveTo>
                  <a:pt x="0" y="0"/>
                </a:moveTo>
                <a:lnTo>
                  <a:pt x="3756690" y="0"/>
                </a:lnTo>
                <a:lnTo>
                  <a:pt x="3756690" y="1356582"/>
                </a:lnTo>
                <a:lnTo>
                  <a:pt x="0" y="13565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Save Refresh Hype">
            <a:hlinkClick r:id="" action="ppaction://media"/>
            <a:extLst>
              <a:ext uri="{FF2B5EF4-FFF2-40B4-BE49-F238E27FC236}">
                <a16:creationId xmlns:a16="http://schemas.microsoft.com/office/drawing/2014/main" id="{34034EE6-4166-04A2-D257-BE5C60A900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7440"/>
          <a:stretch/>
        </p:blipFill>
        <p:spPr>
          <a:xfrm>
            <a:off x="1955844" y="3280228"/>
            <a:ext cx="13924283" cy="646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1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00955" y="2413635"/>
            <a:ext cx="2758345" cy="245871"/>
            <a:chOff x="0" y="0"/>
            <a:chExt cx="726478" cy="647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6478" cy="64756"/>
            </a:xfrm>
            <a:custGeom>
              <a:avLst/>
              <a:gdLst/>
              <a:ahLst/>
              <a:cxnLst/>
              <a:rect l="l" t="t" r="r" b="b"/>
              <a:pathLst>
                <a:path w="726478" h="64756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D94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26478" cy="1028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264573"/>
            <a:ext cx="3756690" cy="1356582"/>
          </a:xfrm>
          <a:custGeom>
            <a:avLst/>
            <a:gdLst/>
            <a:ahLst/>
            <a:cxnLst/>
            <a:rect l="l" t="t" r="r" b="b"/>
            <a:pathLst>
              <a:path w="3756690" h="1356582">
                <a:moveTo>
                  <a:pt x="0" y="0"/>
                </a:moveTo>
                <a:lnTo>
                  <a:pt x="3756690" y="0"/>
                </a:lnTo>
                <a:lnTo>
                  <a:pt x="3756690" y="1356582"/>
                </a:lnTo>
                <a:lnTo>
                  <a:pt x="0" y="1356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3769329" y="952500"/>
            <a:ext cx="3489971" cy="123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40"/>
              </a:lnSpc>
            </a:pPr>
            <a:r>
              <a:rPr lang="en-US" sz="3600">
                <a:solidFill>
                  <a:srgbClr val="101010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 Bold"/>
                <a:sym typeface="Montserrat Classic Bold"/>
              </a:rPr>
              <a:t>Estimate View Excel Report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F91999-D52D-6FCD-CF53-581572A5A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19" y="2044908"/>
            <a:ext cx="11235778" cy="66517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722503-37B3-E0E2-A97F-3B2BCFECD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984" y="4239400"/>
            <a:ext cx="10517952" cy="586984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3769329" y="952500"/>
            <a:ext cx="3489971" cy="123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40"/>
              </a:lnSpc>
            </a:pPr>
            <a:r>
              <a:rPr lang="en-US" sz="3600">
                <a:solidFill>
                  <a:srgbClr val="101010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 Bold"/>
                <a:sym typeface="Montserrat Classic Bold"/>
              </a:rPr>
              <a:t>Burdened Cost Columns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500955" y="2413635"/>
            <a:ext cx="2758345" cy="245871"/>
            <a:chOff x="0" y="0"/>
            <a:chExt cx="726478" cy="647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6478" cy="64756"/>
            </a:xfrm>
            <a:custGeom>
              <a:avLst/>
              <a:gdLst/>
              <a:ahLst/>
              <a:cxnLst/>
              <a:rect l="l" t="t" r="r" b="b"/>
              <a:pathLst>
                <a:path w="726478" h="64756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D94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26478" cy="1028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264573"/>
            <a:ext cx="3756690" cy="1356582"/>
          </a:xfrm>
          <a:custGeom>
            <a:avLst/>
            <a:gdLst/>
            <a:ahLst/>
            <a:cxnLst/>
            <a:rect l="l" t="t" r="r" b="b"/>
            <a:pathLst>
              <a:path w="3756690" h="1356582">
                <a:moveTo>
                  <a:pt x="0" y="0"/>
                </a:moveTo>
                <a:lnTo>
                  <a:pt x="3756690" y="0"/>
                </a:lnTo>
                <a:lnTo>
                  <a:pt x="3756690" y="1356582"/>
                </a:lnTo>
                <a:lnTo>
                  <a:pt x="0" y="1356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460749-F64D-974E-0823-2BA0E74EE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81" y="1815180"/>
            <a:ext cx="14079915" cy="833553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0790" y="0"/>
            <a:ext cx="212090" cy="5143500"/>
            <a:chOff x="0" y="0"/>
            <a:chExt cx="55859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859" cy="1354667"/>
            </a:xfrm>
            <a:custGeom>
              <a:avLst/>
              <a:gdLst/>
              <a:ahLst/>
              <a:cxnLst/>
              <a:rect l="l" t="t" r="r" b="b"/>
              <a:pathLst>
                <a:path w="55859" h="1354667">
                  <a:moveTo>
                    <a:pt x="0" y="0"/>
                  </a:moveTo>
                  <a:lnTo>
                    <a:pt x="55859" y="0"/>
                  </a:lnTo>
                  <a:lnTo>
                    <a:pt x="5585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D94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859" cy="139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743558" y="288284"/>
            <a:ext cx="4239856" cy="1480832"/>
          </a:xfrm>
          <a:custGeom>
            <a:avLst/>
            <a:gdLst/>
            <a:ahLst/>
            <a:cxnLst/>
            <a:rect l="l" t="t" r="r" b="b"/>
            <a:pathLst>
              <a:path w="4239856" h="1480832">
                <a:moveTo>
                  <a:pt x="0" y="0"/>
                </a:moveTo>
                <a:lnTo>
                  <a:pt x="4239856" y="0"/>
                </a:lnTo>
                <a:lnTo>
                  <a:pt x="4239856" y="1480832"/>
                </a:lnTo>
                <a:lnTo>
                  <a:pt x="0" y="1480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829775" y="4088040"/>
            <a:ext cx="15153639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560"/>
              </a:lnSpc>
            </a:pPr>
            <a:r>
              <a:rPr lang="en-US" sz="9600">
                <a:solidFill>
                  <a:srgbClr val="203038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Ultra-Bold"/>
                <a:sym typeface="Montserrat Ultra-Bold"/>
              </a:rPr>
              <a:t>2D Enhancements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29775" y="5238750"/>
            <a:ext cx="14107464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560"/>
              </a:lnSpc>
            </a:pPr>
            <a:r>
              <a:rPr lang="en-US" sz="9600">
                <a:solidFill>
                  <a:srgbClr val="FD9402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Ultra-Bold"/>
                <a:sym typeface="Montserrat Ultra-Bold"/>
              </a:rPr>
              <a:t>Making Takeoff Quicker</a:t>
            </a:r>
          </a:p>
        </p:txBody>
      </p:sp>
      <p:sp>
        <p:nvSpPr>
          <p:cNvPr id="8" name="TextBox 8"/>
          <p:cNvSpPr txBox="1"/>
          <p:nvPr/>
        </p:nvSpPr>
        <p:spPr>
          <a:xfrm rot="16200000">
            <a:off x="-638178" y="7010512"/>
            <a:ext cx="3974630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101010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"/>
                <a:sym typeface="Montserrat Classic"/>
              </a:rPr>
              <a:t>Beck-Technology.com</a:t>
            </a:r>
          </a:p>
        </p:txBody>
      </p:sp>
    </p:spTree>
    <p:extLst>
      <p:ext uri="{BB962C8B-B14F-4D97-AF65-F5344CB8AC3E}">
        <p14:creationId xmlns:p14="http://schemas.microsoft.com/office/powerpoint/2010/main" val="390243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3769329" y="952500"/>
            <a:ext cx="3489971" cy="123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40"/>
              </a:lnSpc>
            </a:pPr>
            <a:r>
              <a:rPr lang="en-US" sz="3600">
                <a:solidFill>
                  <a:srgbClr val="101010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 Bold"/>
                <a:sym typeface="Montserrat Classic Bold"/>
              </a:rPr>
              <a:t>2D Measure</a:t>
            </a:r>
          </a:p>
          <a:p>
            <a:pPr algn="r">
              <a:lnSpc>
                <a:spcPts val="5040"/>
              </a:lnSpc>
            </a:pPr>
            <a:r>
              <a:rPr lang="en-US" sz="3600">
                <a:solidFill>
                  <a:srgbClr val="101010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 Bold"/>
                <a:sym typeface="Montserrat Classic Bold"/>
              </a:rPr>
              <a:t>Tool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500955" y="2413635"/>
            <a:ext cx="2758345" cy="245871"/>
            <a:chOff x="0" y="0"/>
            <a:chExt cx="726478" cy="647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6478" cy="64756"/>
            </a:xfrm>
            <a:custGeom>
              <a:avLst/>
              <a:gdLst/>
              <a:ahLst/>
              <a:cxnLst/>
              <a:rect l="l" t="t" r="r" b="b"/>
              <a:pathLst>
                <a:path w="726478" h="64756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D94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26478" cy="1028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264573"/>
            <a:ext cx="3756690" cy="1356582"/>
          </a:xfrm>
          <a:custGeom>
            <a:avLst/>
            <a:gdLst/>
            <a:ahLst/>
            <a:cxnLst/>
            <a:rect l="l" t="t" r="r" b="b"/>
            <a:pathLst>
              <a:path w="3756690" h="1356582">
                <a:moveTo>
                  <a:pt x="0" y="0"/>
                </a:moveTo>
                <a:lnTo>
                  <a:pt x="3756690" y="0"/>
                </a:lnTo>
                <a:lnTo>
                  <a:pt x="3756690" y="1356582"/>
                </a:lnTo>
                <a:lnTo>
                  <a:pt x="0" y="13565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W - Measure Tool">
            <a:hlinkClick r:id="" action="ppaction://media"/>
            <a:extLst>
              <a:ext uri="{FF2B5EF4-FFF2-40B4-BE49-F238E27FC236}">
                <a16:creationId xmlns:a16="http://schemas.microsoft.com/office/drawing/2014/main" id="{787EBA02-F2A4-10A8-6EA4-08B54EF16B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246" y="1838169"/>
            <a:ext cx="14077950" cy="834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1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3769329" y="952500"/>
            <a:ext cx="3489971" cy="123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40"/>
              </a:lnSpc>
            </a:pPr>
            <a:r>
              <a:rPr lang="en-US" sz="3600">
                <a:solidFill>
                  <a:srgbClr val="101010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 Bold"/>
                <a:sym typeface="Montserrat Classic Bold"/>
              </a:rPr>
              <a:t>2D Add Point</a:t>
            </a:r>
          </a:p>
          <a:p>
            <a:pPr algn="r">
              <a:lnSpc>
                <a:spcPts val="5040"/>
              </a:lnSpc>
            </a:pPr>
            <a:r>
              <a:rPr lang="en-US" sz="3600">
                <a:solidFill>
                  <a:srgbClr val="101010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 Bold"/>
                <a:sym typeface="Montserrat Classic Bold"/>
              </a:rPr>
              <a:t>Split Polyline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500955" y="2413635"/>
            <a:ext cx="2758345" cy="245871"/>
            <a:chOff x="0" y="0"/>
            <a:chExt cx="726478" cy="647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6478" cy="64756"/>
            </a:xfrm>
            <a:custGeom>
              <a:avLst/>
              <a:gdLst/>
              <a:ahLst/>
              <a:cxnLst/>
              <a:rect l="l" t="t" r="r" b="b"/>
              <a:pathLst>
                <a:path w="726478" h="64756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D94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26478" cy="1028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264573"/>
            <a:ext cx="3756690" cy="1356582"/>
          </a:xfrm>
          <a:custGeom>
            <a:avLst/>
            <a:gdLst/>
            <a:ahLst/>
            <a:cxnLst/>
            <a:rect l="l" t="t" r="r" b="b"/>
            <a:pathLst>
              <a:path w="3756690" h="1356582">
                <a:moveTo>
                  <a:pt x="0" y="0"/>
                </a:moveTo>
                <a:lnTo>
                  <a:pt x="3756690" y="0"/>
                </a:lnTo>
                <a:lnTo>
                  <a:pt x="3756690" y="1356582"/>
                </a:lnTo>
                <a:lnTo>
                  <a:pt x="0" y="13565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W - Add Point Split Polyline">
            <a:hlinkClick r:id="" action="ppaction://media"/>
            <a:extLst>
              <a:ext uri="{FF2B5EF4-FFF2-40B4-BE49-F238E27FC236}">
                <a16:creationId xmlns:a16="http://schemas.microsoft.com/office/drawing/2014/main" id="{78B33501-504D-F4CF-3F21-8C135E6997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246" y="1956100"/>
            <a:ext cx="13800521" cy="826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3769329" y="952500"/>
            <a:ext cx="3489971" cy="123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40"/>
              </a:lnSpc>
            </a:pPr>
            <a:r>
              <a:rPr lang="en-US" sz="3600">
                <a:solidFill>
                  <a:srgbClr val="101010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 Bold"/>
                <a:sym typeface="Montserrat Classic Bold"/>
              </a:rPr>
              <a:t>2D Double Click</a:t>
            </a:r>
          </a:p>
          <a:p>
            <a:pPr algn="r">
              <a:lnSpc>
                <a:spcPts val="5040"/>
              </a:lnSpc>
            </a:pPr>
            <a:r>
              <a:rPr lang="en-US" sz="3600">
                <a:solidFill>
                  <a:srgbClr val="101010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 Bold"/>
                <a:sym typeface="Montserrat Classic Bold"/>
              </a:rPr>
              <a:t>End Sketching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500955" y="2413635"/>
            <a:ext cx="2758345" cy="245871"/>
            <a:chOff x="0" y="0"/>
            <a:chExt cx="726478" cy="647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6478" cy="64756"/>
            </a:xfrm>
            <a:custGeom>
              <a:avLst/>
              <a:gdLst/>
              <a:ahLst/>
              <a:cxnLst/>
              <a:rect l="l" t="t" r="r" b="b"/>
              <a:pathLst>
                <a:path w="726478" h="64756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D94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26478" cy="1028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264573"/>
            <a:ext cx="3756690" cy="1356582"/>
          </a:xfrm>
          <a:custGeom>
            <a:avLst/>
            <a:gdLst/>
            <a:ahLst/>
            <a:cxnLst/>
            <a:rect l="l" t="t" r="r" b="b"/>
            <a:pathLst>
              <a:path w="3756690" h="1356582">
                <a:moveTo>
                  <a:pt x="0" y="0"/>
                </a:moveTo>
                <a:lnTo>
                  <a:pt x="3756690" y="0"/>
                </a:lnTo>
                <a:lnTo>
                  <a:pt x="3756690" y="1356582"/>
                </a:lnTo>
                <a:lnTo>
                  <a:pt x="0" y="13565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W - Double Click End Sketching">
            <a:hlinkClick r:id="" action="ppaction://media"/>
            <a:extLst>
              <a:ext uri="{FF2B5EF4-FFF2-40B4-BE49-F238E27FC236}">
                <a16:creationId xmlns:a16="http://schemas.microsoft.com/office/drawing/2014/main" id="{EE69BBAB-C2A1-C879-8533-C2CE4E8D68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246" y="1962150"/>
            <a:ext cx="13906500" cy="83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2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3769329" y="952500"/>
            <a:ext cx="3489971" cy="123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40"/>
              </a:lnSpc>
            </a:pPr>
            <a:r>
              <a:rPr lang="en-US" sz="3600">
                <a:solidFill>
                  <a:srgbClr val="101010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 Bold"/>
                <a:sym typeface="Montserrat Classic Bold"/>
              </a:rPr>
              <a:t>2D Convert</a:t>
            </a:r>
          </a:p>
          <a:p>
            <a:pPr algn="r">
              <a:lnSpc>
                <a:spcPts val="5040"/>
              </a:lnSpc>
            </a:pPr>
            <a:r>
              <a:rPr lang="en-US" sz="3600">
                <a:solidFill>
                  <a:srgbClr val="101010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 Bold"/>
                <a:sym typeface="Montserrat Classic Bold"/>
              </a:rPr>
              <a:t>To Arc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500955" y="2413635"/>
            <a:ext cx="2758345" cy="245871"/>
            <a:chOff x="0" y="0"/>
            <a:chExt cx="726478" cy="647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6478" cy="64756"/>
            </a:xfrm>
            <a:custGeom>
              <a:avLst/>
              <a:gdLst/>
              <a:ahLst/>
              <a:cxnLst/>
              <a:rect l="l" t="t" r="r" b="b"/>
              <a:pathLst>
                <a:path w="726478" h="64756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D94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26478" cy="1028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264573"/>
            <a:ext cx="3756690" cy="1356582"/>
          </a:xfrm>
          <a:custGeom>
            <a:avLst/>
            <a:gdLst/>
            <a:ahLst/>
            <a:cxnLst/>
            <a:rect l="l" t="t" r="r" b="b"/>
            <a:pathLst>
              <a:path w="3756690" h="1356582">
                <a:moveTo>
                  <a:pt x="0" y="0"/>
                </a:moveTo>
                <a:lnTo>
                  <a:pt x="3756690" y="0"/>
                </a:lnTo>
                <a:lnTo>
                  <a:pt x="3756690" y="1356582"/>
                </a:lnTo>
                <a:lnTo>
                  <a:pt x="0" y="13565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W - Convert to Arc">
            <a:hlinkClick r:id="" action="ppaction://media"/>
            <a:extLst>
              <a:ext uri="{FF2B5EF4-FFF2-40B4-BE49-F238E27FC236}">
                <a16:creationId xmlns:a16="http://schemas.microsoft.com/office/drawing/2014/main" id="{D9EA5B88-8D12-D808-0B1F-41ABA0A929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266" y="1933624"/>
            <a:ext cx="13906500" cy="83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3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3769329" y="952500"/>
            <a:ext cx="3489971" cy="123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40"/>
              </a:lnSpc>
            </a:pPr>
            <a:r>
              <a:rPr lang="en-US" sz="3600">
                <a:solidFill>
                  <a:srgbClr val="101010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 Bold"/>
                <a:sym typeface="Montserrat Classic Bold"/>
              </a:rPr>
              <a:t>Alternates</a:t>
            </a:r>
          </a:p>
          <a:p>
            <a:pPr algn="r">
              <a:lnSpc>
                <a:spcPts val="5040"/>
              </a:lnSpc>
            </a:pPr>
            <a:r>
              <a:rPr lang="en-US" sz="3600">
                <a:solidFill>
                  <a:srgbClr val="101010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 Bold"/>
                <a:sym typeface="Montserrat Classic Bold"/>
              </a:rPr>
              <a:t> Released!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500955" y="2413635"/>
            <a:ext cx="2758345" cy="245871"/>
            <a:chOff x="0" y="0"/>
            <a:chExt cx="726478" cy="647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6478" cy="64756"/>
            </a:xfrm>
            <a:custGeom>
              <a:avLst/>
              <a:gdLst/>
              <a:ahLst/>
              <a:cxnLst/>
              <a:rect l="l" t="t" r="r" b="b"/>
              <a:pathLst>
                <a:path w="726478" h="64756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D94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26478" cy="1028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264573"/>
            <a:ext cx="3756690" cy="1356582"/>
          </a:xfrm>
          <a:custGeom>
            <a:avLst/>
            <a:gdLst/>
            <a:ahLst/>
            <a:cxnLst/>
            <a:rect l="l" t="t" r="r" b="b"/>
            <a:pathLst>
              <a:path w="3756690" h="1356582">
                <a:moveTo>
                  <a:pt x="0" y="0"/>
                </a:moveTo>
                <a:lnTo>
                  <a:pt x="3756690" y="0"/>
                </a:lnTo>
                <a:lnTo>
                  <a:pt x="3756690" y="1356582"/>
                </a:lnTo>
                <a:lnTo>
                  <a:pt x="0" y="13565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W - Alternates">
            <a:hlinkClick r:id="" action="ppaction://media"/>
            <a:extLst>
              <a:ext uri="{FF2B5EF4-FFF2-40B4-BE49-F238E27FC236}">
                <a16:creationId xmlns:a16="http://schemas.microsoft.com/office/drawing/2014/main" id="{F2EFD1B1-82A4-E650-BF16-716304C75A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266" y="1939460"/>
            <a:ext cx="13906500" cy="8305800"/>
          </a:xfrm>
          <a:prstGeom prst="rect">
            <a:avLst/>
          </a:prstGeom>
        </p:spPr>
      </p:pic>
      <p:pic>
        <p:nvPicPr>
          <p:cNvPr id="4" name="Picture 3" descr="A red sign with black background&#10;&#10;Description automatically generated">
            <a:extLst>
              <a:ext uri="{FF2B5EF4-FFF2-40B4-BE49-F238E27FC236}">
                <a16:creationId xmlns:a16="http://schemas.microsoft.com/office/drawing/2014/main" id="{88F4C917-544F-209F-E93D-FD792380FD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709" y="3474721"/>
            <a:ext cx="10289815" cy="535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5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</Words>
  <Application>Microsoft Office PowerPoint</Application>
  <PresentationFormat>Custom</PresentationFormat>
  <Paragraphs>39</Paragraphs>
  <Slides>17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</vt:lpstr>
      <vt:lpstr>Aptos</vt:lpstr>
      <vt:lpstr>Roboto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White Project Proposal - Presentation</dc:title>
  <dc:creator>Bridget Arnott</dc:creator>
  <cp:lastModifiedBy>Bridget Arnott</cp:lastModifiedBy>
  <cp:revision>2</cp:revision>
  <dcterms:created xsi:type="dcterms:W3CDTF">2006-08-16T00:00:00Z</dcterms:created>
  <dcterms:modified xsi:type="dcterms:W3CDTF">2024-10-09T21:57:53Z</dcterms:modified>
  <dc:identifier>DAGO9wQqLX0</dc:identifier>
</cp:coreProperties>
</file>